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comments+xml" PartName="/ppt/comments/comment2.xml"/>
  <Override ContentType="application/vnd.openxmlformats-officedocument.presentationml.comments+xml" PartName="/ppt/comments/comment5.xml"/>
  <Override ContentType="application/vnd.openxmlformats-officedocument.presentationml.comments+xml" PartName="/ppt/comments/comment4.xml"/>
  <Override ContentType="application/vnd.openxmlformats-officedocument.presentationml.comments+xml" PartName="/ppt/comments/comment3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y="5143500" cx="9144000"/>
  <p:notesSz cx="6858000" cy="9144000"/>
  <p:embeddedFontLst>
    <p:embeddedFont>
      <p:font typeface="Raleway"/>
      <p:regular r:id="rId27"/>
      <p:bold r:id="rId28"/>
      <p:italic r:id="rId29"/>
      <p:boldItalic r:id="rId30"/>
    </p:embeddedFont>
    <p:embeddedFont>
      <p:font typeface="Roboto"/>
      <p:regular r:id="rId31"/>
      <p:bold r:id="rId32"/>
      <p:italic r:id="rId33"/>
      <p:boldItalic r:id="rId34"/>
    </p:embeddedFont>
    <p:embeddedFont>
      <p:font typeface="Lato"/>
      <p:regular r:id="rId35"/>
      <p:bold r:id="rId36"/>
      <p:italic r:id="rId37"/>
      <p:boldItalic r:id="rId38"/>
    </p:embeddedFont>
    <p:embeddedFont>
      <p:font typeface="Fira Sans Extra Condensed Medium"/>
      <p:regular r:id="rId39"/>
      <p:bold r:id="rId40"/>
      <p:italic r:id="rId41"/>
      <p:boldItalic r:id="rId42"/>
    </p:embeddedFont>
    <p:embeddedFont>
      <p:font typeface="Open Sans Light"/>
      <p:regular r:id="rId43"/>
      <p:bold r:id="rId44"/>
      <p:italic r:id="rId45"/>
      <p:boldItalic r:id="rId4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47" roundtripDataSignature="AMtx7mgFCEWIVRDg73jX49ZVNVG4HY6xyA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5" name="Yangze Li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FiraSansExtraCondensedMedium-bold.fntdata"/><Relationship Id="rId20" Type="http://schemas.openxmlformats.org/officeDocument/2006/relationships/slide" Target="slides/slide15.xml"/><Relationship Id="rId42" Type="http://schemas.openxmlformats.org/officeDocument/2006/relationships/font" Target="fonts/FiraSansExtraCondensedMedium-boldItalic.fntdata"/><Relationship Id="rId41" Type="http://schemas.openxmlformats.org/officeDocument/2006/relationships/font" Target="fonts/FiraSansExtraCondensedMedium-italic.fntdata"/><Relationship Id="rId22" Type="http://schemas.openxmlformats.org/officeDocument/2006/relationships/slide" Target="slides/slide17.xml"/><Relationship Id="rId44" Type="http://schemas.openxmlformats.org/officeDocument/2006/relationships/font" Target="fonts/OpenSansLight-bold.fntdata"/><Relationship Id="rId21" Type="http://schemas.openxmlformats.org/officeDocument/2006/relationships/slide" Target="slides/slide16.xml"/><Relationship Id="rId43" Type="http://schemas.openxmlformats.org/officeDocument/2006/relationships/font" Target="fonts/OpenSansLight-regular.fntdata"/><Relationship Id="rId24" Type="http://schemas.openxmlformats.org/officeDocument/2006/relationships/slide" Target="slides/slide19.xml"/><Relationship Id="rId46" Type="http://schemas.openxmlformats.org/officeDocument/2006/relationships/font" Target="fonts/OpenSansLight-boldItalic.fntdata"/><Relationship Id="rId23" Type="http://schemas.openxmlformats.org/officeDocument/2006/relationships/slide" Target="slides/slide18.xml"/><Relationship Id="rId45" Type="http://schemas.openxmlformats.org/officeDocument/2006/relationships/font" Target="fonts/OpenSansLight-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47" Type="http://customschemas.google.com/relationships/presentationmetadata" Target="metadata"/><Relationship Id="rId28" Type="http://schemas.openxmlformats.org/officeDocument/2006/relationships/font" Target="fonts/Raleway-bold.fntdata"/><Relationship Id="rId27" Type="http://schemas.openxmlformats.org/officeDocument/2006/relationships/font" Target="fonts/Raleway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aleway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-regular.fntdata"/><Relationship Id="rId30" Type="http://schemas.openxmlformats.org/officeDocument/2006/relationships/font" Target="fonts/Raleway-boldItalic.fntdata"/><Relationship Id="rId11" Type="http://schemas.openxmlformats.org/officeDocument/2006/relationships/slide" Target="slides/slide6.xml"/><Relationship Id="rId33" Type="http://schemas.openxmlformats.org/officeDocument/2006/relationships/font" Target="fonts/Roboto-italic.fntdata"/><Relationship Id="rId10" Type="http://schemas.openxmlformats.org/officeDocument/2006/relationships/slide" Target="slides/slide5.xml"/><Relationship Id="rId32" Type="http://schemas.openxmlformats.org/officeDocument/2006/relationships/font" Target="fonts/Roboto-bold.fntdata"/><Relationship Id="rId13" Type="http://schemas.openxmlformats.org/officeDocument/2006/relationships/slide" Target="slides/slide8.xml"/><Relationship Id="rId35" Type="http://schemas.openxmlformats.org/officeDocument/2006/relationships/font" Target="fonts/Lato-regular.fntdata"/><Relationship Id="rId12" Type="http://schemas.openxmlformats.org/officeDocument/2006/relationships/slide" Target="slides/slide7.xml"/><Relationship Id="rId34" Type="http://schemas.openxmlformats.org/officeDocument/2006/relationships/font" Target="fonts/Roboto-boldItalic.fntdata"/><Relationship Id="rId15" Type="http://schemas.openxmlformats.org/officeDocument/2006/relationships/slide" Target="slides/slide10.xml"/><Relationship Id="rId37" Type="http://schemas.openxmlformats.org/officeDocument/2006/relationships/font" Target="fonts/Lato-italic.fntdata"/><Relationship Id="rId14" Type="http://schemas.openxmlformats.org/officeDocument/2006/relationships/slide" Target="slides/slide9.xml"/><Relationship Id="rId36" Type="http://schemas.openxmlformats.org/officeDocument/2006/relationships/font" Target="fonts/Lato-bold.fntdata"/><Relationship Id="rId17" Type="http://schemas.openxmlformats.org/officeDocument/2006/relationships/slide" Target="slides/slide12.xml"/><Relationship Id="rId39" Type="http://schemas.openxmlformats.org/officeDocument/2006/relationships/font" Target="fonts/FiraSansExtraCondensedMedium-regular.fntdata"/><Relationship Id="rId16" Type="http://schemas.openxmlformats.org/officeDocument/2006/relationships/slide" Target="slides/slide11.xml"/><Relationship Id="rId38" Type="http://schemas.openxmlformats.org/officeDocument/2006/relationships/font" Target="fonts/Lato-bold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5-12-07T18:29:40.315">
    <p:pos x="6000" y="0"/>
    <p:text>Yangze slides 1-4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Bt7bmge4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2" dt="2025-12-07T18:38:12.097">
    <p:pos x="6000" y="0"/>
    <p:text>Tyoon slides5-8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Bt7bmgfQ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3" dt="2025-12-07T18:37:27.613">
    <p:pos x="6000" y="0"/>
    <p:text>Mike slides9-12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Bt7bmgfI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4" dt="2025-12-08T22:05:29.878">
    <p:pos x="6000" y="0"/>
    <p:text>Chloe slides 13-15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Bt7bmgfM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5" dt="2025-12-07T18:36:53.725">
    <p:pos x="6000" y="0"/>
    <p:text>Shengqi slides16-20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Bt7bmgfE"/>
      </p:ext>
    </p:extLs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4" name="Google Shape;234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3ae416b64e7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0" name="Google Shape;310;g3ae416b64e7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3ae416b64e7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8" name="Google Shape;318;g3ae416b64e7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3ae416b64e7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6" name="Google Shape;326;g3ae416b64e7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4" name="Google Shape;334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3ae416b64e7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0" name="Google Shape;340;g3ae416b64e7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3aeae17006e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8" name="Google Shape;348;g3aeae17006e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6" name="Google Shape;356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6" name="Google Shape;366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2" name="Google Shape;372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3" name="Google Shape;383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3adc8a1442f_1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3adc8a1442f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3ae2ff6a090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3ae2ff6a090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4" name="Google Shape;394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0" name="Google Shape;260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6" name="Google Shape;266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5" name="Google Shape;275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3ae0ea83de9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1" name="Google Shape;281;g3ae0ea83de9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9" name="Google Shape;289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3ae416b64e7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5" name="Google Shape;295;g3ae416b64e7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rgbClr val="404040"/>
                </a:solidFill>
                <a:latin typeface="Lato"/>
                <a:ea typeface="Lato"/>
                <a:cs typeface="Lato"/>
                <a:sym typeface="Lato"/>
              </a:rPr>
              <a:t>(Hyperlink text：CMS Inpatient Hospital Data)</a:t>
            </a:r>
            <a:endParaRPr sz="1200">
              <a:solidFill>
                <a:srgbClr val="40404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rgbClr val="40404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404040"/>
                </a:solidFill>
                <a:latin typeface="Lato"/>
                <a:ea typeface="Lato"/>
                <a:cs typeface="Lato"/>
                <a:sym typeface="Lato"/>
              </a:rPr>
              <a:t>(Hyperlink text：Hospital Quality Data ZIP Download)</a:t>
            </a:r>
            <a:endParaRPr sz="1200">
              <a:solidFill>
                <a:srgbClr val="40404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3adc8a1442f_1_3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4" name="Google Shape;304;g3adc8a1442f_1_3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55"/>
          <p:cNvSpPr/>
          <p:nvPr/>
        </p:nvSpPr>
        <p:spPr>
          <a:xfrm>
            <a:off x="300" y="0"/>
            <a:ext cx="9144000" cy="5143500"/>
          </a:xfrm>
          <a:prstGeom prst="rect">
            <a:avLst/>
          </a:prstGeom>
          <a:solidFill>
            <a:srgbClr val="666666">
              <a:alpha val="38039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10;p55"/>
          <p:cNvSpPr txBox="1"/>
          <p:nvPr>
            <p:ph idx="1" type="subTitle"/>
          </p:nvPr>
        </p:nvSpPr>
        <p:spPr>
          <a:xfrm>
            <a:off x="952800" y="4059205"/>
            <a:ext cx="7239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1" name="Google Shape;11;p55"/>
          <p:cNvSpPr txBox="1"/>
          <p:nvPr>
            <p:ph type="ctrTitle"/>
          </p:nvPr>
        </p:nvSpPr>
        <p:spPr>
          <a:xfrm>
            <a:off x="1626200" y="2571750"/>
            <a:ext cx="5891700" cy="82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4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2" name="Google Shape;12;p55"/>
          <p:cNvSpPr/>
          <p:nvPr/>
        </p:nvSpPr>
        <p:spPr>
          <a:xfrm>
            <a:off x="1" y="4660801"/>
            <a:ext cx="493200" cy="482700"/>
          </a:xfrm>
          <a:prstGeom prst="rect">
            <a:avLst/>
          </a:prstGeom>
          <a:solidFill>
            <a:srgbClr val="5BBD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3;p55"/>
          <p:cNvSpPr/>
          <p:nvPr/>
        </p:nvSpPr>
        <p:spPr>
          <a:xfrm>
            <a:off x="8650800" y="-4"/>
            <a:ext cx="493200" cy="2571600"/>
          </a:xfrm>
          <a:prstGeom prst="rect">
            <a:avLst/>
          </a:prstGeom>
          <a:solidFill>
            <a:srgbClr val="5BBD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ly Title 2">
  <p:cSld name="CUSTOM_15_1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64"/>
          <p:cNvSpPr txBox="1"/>
          <p:nvPr>
            <p:ph type="title"/>
          </p:nvPr>
        </p:nvSpPr>
        <p:spPr>
          <a:xfrm>
            <a:off x="845700" y="465851"/>
            <a:ext cx="7452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85" name="Google Shape;85;p64"/>
          <p:cNvSpPr/>
          <p:nvPr/>
        </p:nvSpPr>
        <p:spPr>
          <a:xfrm>
            <a:off x="1" y="1"/>
            <a:ext cx="493200" cy="482700"/>
          </a:xfrm>
          <a:prstGeom prst="rect">
            <a:avLst/>
          </a:prstGeom>
          <a:solidFill>
            <a:srgbClr val="5BBD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64"/>
          <p:cNvSpPr/>
          <p:nvPr/>
        </p:nvSpPr>
        <p:spPr>
          <a:xfrm>
            <a:off x="8650801" y="-16849"/>
            <a:ext cx="493200" cy="482700"/>
          </a:xfrm>
          <a:prstGeom prst="rect">
            <a:avLst/>
          </a:prstGeom>
          <a:solidFill>
            <a:srgbClr val="5BBD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f Section + Descripcion 2">
  <p:cSld name="CUSTOM_17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65"/>
          <p:cNvSpPr/>
          <p:nvPr/>
        </p:nvSpPr>
        <p:spPr>
          <a:xfrm>
            <a:off x="0" y="0"/>
            <a:ext cx="29898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65"/>
          <p:cNvSpPr txBox="1"/>
          <p:nvPr>
            <p:ph type="title"/>
          </p:nvPr>
        </p:nvSpPr>
        <p:spPr>
          <a:xfrm>
            <a:off x="6154850" y="1020875"/>
            <a:ext cx="2136000" cy="12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90" name="Google Shape;90;p65"/>
          <p:cNvSpPr txBox="1"/>
          <p:nvPr>
            <p:ph idx="1" type="subTitle"/>
          </p:nvPr>
        </p:nvSpPr>
        <p:spPr>
          <a:xfrm>
            <a:off x="5145575" y="2803075"/>
            <a:ext cx="31464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21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66"/>
          <p:cNvSpPr/>
          <p:nvPr/>
        </p:nvSpPr>
        <p:spPr>
          <a:xfrm>
            <a:off x="4572000" y="-7175"/>
            <a:ext cx="4572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66"/>
          <p:cNvSpPr txBox="1"/>
          <p:nvPr>
            <p:ph type="title"/>
          </p:nvPr>
        </p:nvSpPr>
        <p:spPr>
          <a:xfrm>
            <a:off x="845700" y="501725"/>
            <a:ext cx="3216600" cy="14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94" name="Google Shape;94;p66"/>
          <p:cNvSpPr txBox="1"/>
          <p:nvPr>
            <p:ph idx="1" type="body"/>
          </p:nvPr>
        </p:nvSpPr>
        <p:spPr>
          <a:xfrm>
            <a:off x="845700" y="2378000"/>
            <a:ext cx="3216600" cy="20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179999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300"/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 sz="1300"/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 sz="1300"/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1300"/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 sz="1300"/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 sz="1300"/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1300"/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ly Title 1">
  <p:cSld name="CUSTOM_15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67"/>
          <p:cNvSpPr txBox="1"/>
          <p:nvPr>
            <p:ph type="title"/>
          </p:nvPr>
        </p:nvSpPr>
        <p:spPr>
          <a:xfrm>
            <a:off x="845700" y="465851"/>
            <a:ext cx="7452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97" name="Google Shape;97;p67"/>
          <p:cNvSpPr/>
          <p:nvPr/>
        </p:nvSpPr>
        <p:spPr>
          <a:xfrm>
            <a:off x="1" y="1"/>
            <a:ext cx="493200" cy="482700"/>
          </a:xfrm>
          <a:prstGeom prst="rect">
            <a:avLst/>
          </a:prstGeom>
          <a:solidFill>
            <a:srgbClr val="5BBD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67"/>
          <p:cNvSpPr/>
          <p:nvPr/>
        </p:nvSpPr>
        <p:spPr>
          <a:xfrm>
            <a:off x="8650801" y="4660801"/>
            <a:ext cx="493200" cy="482700"/>
          </a:xfrm>
          <a:prstGeom prst="rect">
            <a:avLst/>
          </a:prstGeom>
          <a:solidFill>
            <a:srgbClr val="5BBD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numbers">
  <p:cSld name="CUSTOM_4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68"/>
          <p:cNvSpPr/>
          <p:nvPr/>
        </p:nvSpPr>
        <p:spPr>
          <a:xfrm>
            <a:off x="3932848" y="4415325"/>
            <a:ext cx="1364100" cy="61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68"/>
          <p:cNvSpPr/>
          <p:nvPr/>
        </p:nvSpPr>
        <p:spPr>
          <a:xfrm>
            <a:off x="5403923" y="4415325"/>
            <a:ext cx="1364100" cy="61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68"/>
          <p:cNvSpPr/>
          <p:nvPr/>
        </p:nvSpPr>
        <p:spPr>
          <a:xfrm>
            <a:off x="6827325" y="4415325"/>
            <a:ext cx="1364100" cy="61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68"/>
          <p:cNvSpPr txBox="1"/>
          <p:nvPr>
            <p:ph type="title"/>
          </p:nvPr>
        </p:nvSpPr>
        <p:spPr>
          <a:xfrm>
            <a:off x="918725" y="2893005"/>
            <a:ext cx="2404500" cy="1244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500">
                <a:solidFill>
                  <a:srgbClr val="5BBD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4" name="Google Shape;104;p68"/>
          <p:cNvSpPr txBox="1"/>
          <p:nvPr>
            <p:ph idx="1" type="subTitle"/>
          </p:nvPr>
        </p:nvSpPr>
        <p:spPr>
          <a:xfrm>
            <a:off x="3925837" y="3135790"/>
            <a:ext cx="1364100" cy="10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05" name="Google Shape;105;p68"/>
          <p:cNvSpPr txBox="1"/>
          <p:nvPr>
            <p:ph idx="2" type="title"/>
          </p:nvPr>
        </p:nvSpPr>
        <p:spPr>
          <a:xfrm>
            <a:off x="3925837" y="2264850"/>
            <a:ext cx="1364100" cy="613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aleway"/>
              <a:buNone/>
              <a:defRPr b="1" sz="2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aleway"/>
              <a:buNone/>
              <a:defRPr b="1" sz="2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aleway"/>
              <a:buNone/>
              <a:defRPr b="1" sz="2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aleway"/>
              <a:buNone/>
              <a:defRPr b="1" sz="2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aleway"/>
              <a:buNone/>
              <a:defRPr b="1" sz="2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aleway"/>
              <a:buNone/>
              <a:defRPr b="1" sz="2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aleway"/>
              <a:buNone/>
              <a:defRPr b="1" sz="2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aleway"/>
              <a:buNone/>
              <a:defRPr b="1" sz="2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06" name="Google Shape;106;p68"/>
          <p:cNvSpPr txBox="1"/>
          <p:nvPr>
            <p:ph idx="3" type="title"/>
          </p:nvPr>
        </p:nvSpPr>
        <p:spPr>
          <a:xfrm>
            <a:off x="5377394" y="2264850"/>
            <a:ext cx="1364100" cy="613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aleway"/>
              <a:buNone/>
              <a:defRPr b="1" sz="2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aleway"/>
              <a:buNone/>
              <a:defRPr b="1" sz="2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aleway"/>
              <a:buNone/>
              <a:defRPr b="1" sz="2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aleway"/>
              <a:buNone/>
              <a:defRPr b="1" sz="2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aleway"/>
              <a:buNone/>
              <a:defRPr b="1" sz="2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aleway"/>
              <a:buNone/>
              <a:defRPr b="1" sz="2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aleway"/>
              <a:buNone/>
              <a:defRPr b="1" sz="2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aleway"/>
              <a:buNone/>
              <a:defRPr b="1" sz="2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07" name="Google Shape;107;p68"/>
          <p:cNvSpPr txBox="1"/>
          <p:nvPr>
            <p:ph idx="4" type="title"/>
          </p:nvPr>
        </p:nvSpPr>
        <p:spPr>
          <a:xfrm>
            <a:off x="6828950" y="2264850"/>
            <a:ext cx="1364100" cy="613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aleway"/>
              <a:buNone/>
              <a:defRPr b="1" sz="2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aleway"/>
              <a:buNone/>
              <a:defRPr b="1" sz="2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aleway"/>
              <a:buNone/>
              <a:defRPr b="1" sz="2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aleway"/>
              <a:buNone/>
              <a:defRPr b="1" sz="2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aleway"/>
              <a:buNone/>
              <a:defRPr b="1" sz="2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aleway"/>
              <a:buNone/>
              <a:defRPr b="1" sz="2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aleway"/>
              <a:buNone/>
              <a:defRPr b="1" sz="2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aleway"/>
              <a:buNone/>
              <a:defRPr b="1" sz="2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08" name="Google Shape;108;p68"/>
          <p:cNvSpPr txBox="1"/>
          <p:nvPr>
            <p:ph idx="5" type="subTitle"/>
          </p:nvPr>
        </p:nvSpPr>
        <p:spPr>
          <a:xfrm>
            <a:off x="5377393" y="3135786"/>
            <a:ext cx="1364100" cy="10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09" name="Google Shape;109;p68"/>
          <p:cNvSpPr txBox="1"/>
          <p:nvPr>
            <p:ph idx="6" type="subTitle"/>
          </p:nvPr>
        </p:nvSpPr>
        <p:spPr>
          <a:xfrm>
            <a:off x="6828950" y="3135788"/>
            <a:ext cx="1364100" cy="10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cxnSp>
        <p:nvCxnSpPr>
          <p:cNvPr id="110" name="Google Shape;110;p68"/>
          <p:cNvCxnSpPr/>
          <p:nvPr/>
        </p:nvCxnSpPr>
        <p:spPr>
          <a:xfrm>
            <a:off x="5335050" y="3043226"/>
            <a:ext cx="0" cy="11817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1" name="Google Shape;111;p68"/>
          <p:cNvCxnSpPr/>
          <p:nvPr/>
        </p:nvCxnSpPr>
        <p:spPr>
          <a:xfrm>
            <a:off x="6783850" y="3072361"/>
            <a:ext cx="0" cy="11817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ly Title 4">
  <p:cSld name="CUSTOM_21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69"/>
          <p:cNvSpPr/>
          <p:nvPr/>
        </p:nvSpPr>
        <p:spPr>
          <a:xfrm>
            <a:off x="5556650" y="0"/>
            <a:ext cx="3587400" cy="5143500"/>
          </a:xfrm>
          <a:prstGeom prst="rect">
            <a:avLst/>
          </a:prstGeom>
          <a:solidFill>
            <a:srgbClr val="5BBD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69"/>
          <p:cNvSpPr txBox="1"/>
          <p:nvPr>
            <p:ph type="title"/>
          </p:nvPr>
        </p:nvSpPr>
        <p:spPr>
          <a:xfrm>
            <a:off x="845700" y="465851"/>
            <a:ext cx="7452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3">
    <p:bg>
      <p:bgPr>
        <a:solidFill>
          <a:schemeClr val="lt1"/>
        </a:solid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70"/>
          <p:cNvSpPr/>
          <p:nvPr/>
        </p:nvSpPr>
        <p:spPr>
          <a:xfrm>
            <a:off x="-25" y="0"/>
            <a:ext cx="9155700" cy="5143500"/>
          </a:xfrm>
          <a:prstGeom prst="rect">
            <a:avLst/>
          </a:prstGeom>
          <a:solidFill>
            <a:srgbClr val="666666">
              <a:alpha val="2196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70"/>
          <p:cNvSpPr txBox="1"/>
          <p:nvPr>
            <p:ph type="title"/>
          </p:nvPr>
        </p:nvSpPr>
        <p:spPr>
          <a:xfrm>
            <a:off x="5322000" y="4196993"/>
            <a:ext cx="2869500" cy="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18" name="Google Shape;118;p70"/>
          <p:cNvSpPr txBox="1"/>
          <p:nvPr>
            <p:ph idx="1" type="subTitle"/>
          </p:nvPr>
        </p:nvSpPr>
        <p:spPr>
          <a:xfrm>
            <a:off x="5322000" y="1227950"/>
            <a:ext cx="2869500" cy="268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noFill/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71"/>
          <p:cNvSpPr/>
          <p:nvPr/>
        </p:nvSpPr>
        <p:spPr>
          <a:xfrm>
            <a:off x="952500" y="0"/>
            <a:ext cx="29736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71"/>
          <p:cNvSpPr txBox="1"/>
          <p:nvPr>
            <p:ph type="title"/>
          </p:nvPr>
        </p:nvSpPr>
        <p:spPr>
          <a:xfrm>
            <a:off x="1225225" y="2022130"/>
            <a:ext cx="2428200" cy="11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45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22" name="Google Shape;122;p71"/>
          <p:cNvSpPr txBox="1"/>
          <p:nvPr>
            <p:ph idx="1" type="subTitle"/>
          </p:nvPr>
        </p:nvSpPr>
        <p:spPr>
          <a:xfrm>
            <a:off x="1225225" y="3762512"/>
            <a:ext cx="2428200" cy="78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23" name="Google Shape;123;p71"/>
          <p:cNvSpPr txBox="1"/>
          <p:nvPr>
            <p:ph idx="2" type="title"/>
          </p:nvPr>
        </p:nvSpPr>
        <p:spPr>
          <a:xfrm>
            <a:off x="1225225" y="610843"/>
            <a:ext cx="2428200" cy="103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0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columns">
  <p:cSld name="CUSTOM_8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72"/>
          <p:cNvSpPr txBox="1"/>
          <p:nvPr>
            <p:ph type="title"/>
          </p:nvPr>
        </p:nvSpPr>
        <p:spPr>
          <a:xfrm>
            <a:off x="845700" y="461900"/>
            <a:ext cx="7452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26" name="Google Shape;126;p72"/>
          <p:cNvSpPr txBox="1"/>
          <p:nvPr>
            <p:ph idx="1" type="subTitle"/>
          </p:nvPr>
        </p:nvSpPr>
        <p:spPr>
          <a:xfrm>
            <a:off x="4695100" y="3771101"/>
            <a:ext cx="1625100" cy="8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27" name="Google Shape;127;p72"/>
          <p:cNvSpPr txBox="1"/>
          <p:nvPr>
            <p:ph idx="2" type="subTitle"/>
          </p:nvPr>
        </p:nvSpPr>
        <p:spPr>
          <a:xfrm>
            <a:off x="952500" y="3771101"/>
            <a:ext cx="1625100" cy="8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28" name="Google Shape;128;p72"/>
          <p:cNvSpPr txBox="1"/>
          <p:nvPr>
            <p:ph idx="3" type="subTitle"/>
          </p:nvPr>
        </p:nvSpPr>
        <p:spPr>
          <a:xfrm>
            <a:off x="2823800" y="3771101"/>
            <a:ext cx="1625100" cy="8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29" name="Google Shape;129;p72"/>
          <p:cNvSpPr txBox="1"/>
          <p:nvPr>
            <p:ph idx="4" type="subTitle"/>
          </p:nvPr>
        </p:nvSpPr>
        <p:spPr>
          <a:xfrm>
            <a:off x="6566400" y="3771101"/>
            <a:ext cx="1625100" cy="8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30" name="Google Shape;130;p72"/>
          <p:cNvSpPr txBox="1"/>
          <p:nvPr>
            <p:ph idx="5" type="title"/>
          </p:nvPr>
        </p:nvSpPr>
        <p:spPr>
          <a:xfrm>
            <a:off x="952500" y="3308425"/>
            <a:ext cx="16251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b="1" sz="2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131" name="Google Shape;131;p72"/>
          <p:cNvSpPr txBox="1"/>
          <p:nvPr>
            <p:ph idx="6" type="title"/>
          </p:nvPr>
        </p:nvSpPr>
        <p:spPr>
          <a:xfrm>
            <a:off x="2823800" y="3308425"/>
            <a:ext cx="16251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b="1" sz="2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132" name="Google Shape;132;p72"/>
          <p:cNvSpPr txBox="1"/>
          <p:nvPr>
            <p:ph idx="7" type="title"/>
          </p:nvPr>
        </p:nvSpPr>
        <p:spPr>
          <a:xfrm>
            <a:off x="6566400" y="3308425"/>
            <a:ext cx="16251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b="1" sz="2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133" name="Google Shape;133;p72"/>
          <p:cNvSpPr txBox="1"/>
          <p:nvPr>
            <p:ph idx="8" type="title"/>
          </p:nvPr>
        </p:nvSpPr>
        <p:spPr>
          <a:xfrm>
            <a:off x="4695100" y="3308425"/>
            <a:ext cx="16251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b="1" sz="2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73"/>
          <p:cNvSpPr txBox="1"/>
          <p:nvPr>
            <p:ph hasCustomPrompt="1" type="title"/>
          </p:nvPr>
        </p:nvSpPr>
        <p:spPr>
          <a:xfrm>
            <a:off x="2275225" y="1586200"/>
            <a:ext cx="4593600" cy="197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36" name="Google Shape;136;p73"/>
          <p:cNvSpPr txBox="1"/>
          <p:nvPr>
            <p:ph idx="1" type="subTitle"/>
          </p:nvPr>
        </p:nvSpPr>
        <p:spPr>
          <a:xfrm>
            <a:off x="2336700" y="4188493"/>
            <a:ext cx="4470600" cy="42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7" name="Google Shape;137;p73"/>
          <p:cNvSpPr txBox="1"/>
          <p:nvPr>
            <p:ph idx="2" type="title"/>
          </p:nvPr>
        </p:nvSpPr>
        <p:spPr>
          <a:xfrm>
            <a:off x="2461850" y="507200"/>
            <a:ext cx="4220400" cy="4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8" name="Google Shape;138;p73"/>
          <p:cNvSpPr/>
          <p:nvPr/>
        </p:nvSpPr>
        <p:spPr>
          <a:xfrm>
            <a:off x="8650800" y="-4"/>
            <a:ext cx="493200" cy="2571900"/>
          </a:xfrm>
          <a:prstGeom prst="rect">
            <a:avLst/>
          </a:prstGeom>
          <a:solidFill>
            <a:srgbClr val="5BBD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73"/>
          <p:cNvSpPr/>
          <p:nvPr/>
        </p:nvSpPr>
        <p:spPr>
          <a:xfrm>
            <a:off x="0" y="2571596"/>
            <a:ext cx="493200" cy="2571900"/>
          </a:xfrm>
          <a:prstGeom prst="rect">
            <a:avLst/>
          </a:prstGeom>
          <a:solidFill>
            <a:srgbClr val="5BBD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x columns">
  <p:cSld name="CUSTOM_11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56"/>
          <p:cNvSpPr txBox="1"/>
          <p:nvPr>
            <p:ph idx="1" type="subTitle"/>
          </p:nvPr>
        </p:nvSpPr>
        <p:spPr>
          <a:xfrm>
            <a:off x="6555897" y="2524624"/>
            <a:ext cx="1648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6" name="Google Shape;16;p56"/>
          <p:cNvSpPr txBox="1"/>
          <p:nvPr>
            <p:ph idx="2" type="subTitle"/>
          </p:nvPr>
        </p:nvSpPr>
        <p:spPr>
          <a:xfrm>
            <a:off x="1548490" y="2524624"/>
            <a:ext cx="1648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Font typeface="Roboto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7" name="Google Shape;17;p56"/>
          <p:cNvSpPr txBox="1"/>
          <p:nvPr>
            <p:ph idx="3" type="subTitle"/>
          </p:nvPr>
        </p:nvSpPr>
        <p:spPr>
          <a:xfrm>
            <a:off x="4052210" y="2524624"/>
            <a:ext cx="1648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Font typeface="Roboto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8" name="Google Shape;18;p56"/>
          <p:cNvSpPr txBox="1"/>
          <p:nvPr>
            <p:ph type="title"/>
          </p:nvPr>
        </p:nvSpPr>
        <p:spPr>
          <a:xfrm>
            <a:off x="1548490" y="2188500"/>
            <a:ext cx="16488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19" name="Google Shape;19;p56"/>
          <p:cNvSpPr txBox="1"/>
          <p:nvPr>
            <p:ph idx="4" type="title"/>
          </p:nvPr>
        </p:nvSpPr>
        <p:spPr>
          <a:xfrm>
            <a:off x="4049532" y="2188500"/>
            <a:ext cx="16488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0" name="Google Shape;20;p56"/>
          <p:cNvSpPr txBox="1"/>
          <p:nvPr>
            <p:ph idx="5" type="title"/>
          </p:nvPr>
        </p:nvSpPr>
        <p:spPr>
          <a:xfrm>
            <a:off x="6550542" y="2188500"/>
            <a:ext cx="16488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1" name="Google Shape;21;p56"/>
          <p:cNvSpPr txBox="1"/>
          <p:nvPr>
            <p:ph idx="6" type="subTitle"/>
          </p:nvPr>
        </p:nvSpPr>
        <p:spPr>
          <a:xfrm>
            <a:off x="6555897" y="4032467"/>
            <a:ext cx="1648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2" name="Google Shape;22;p56"/>
          <p:cNvSpPr txBox="1"/>
          <p:nvPr>
            <p:ph idx="7" type="subTitle"/>
          </p:nvPr>
        </p:nvSpPr>
        <p:spPr>
          <a:xfrm>
            <a:off x="1548490" y="4032467"/>
            <a:ext cx="1648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Font typeface="Roboto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3" name="Google Shape;23;p56"/>
          <p:cNvSpPr txBox="1"/>
          <p:nvPr>
            <p:ph idx="8" type="subTitle"/>
          </p:nvPr>
        </p:nvSpPr>
        <p:spPr>
          <a:xfrm>
            <a:off x="4052210" y="4032467"/>
            <a:ext cx="1648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Font typeface="Roboto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4" name="Google Shape;24;p56"/>
          <p:cNvSpPr txBox="1"/>
          <p:nvPr>
            <p:ph idx="9" type="title"/>
          </p:nvPr>
        </p:nvSpPr>
        <p:spPr>
          <a:xfrm>
            <a:off x="1548490" y="3696343"/>
            <a:ext cx="16488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b="1" sz="2000">
                <a:solidFill>
                  <a:schemeClr val="accent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5" name="Google Shape;25;p56"/>
          <p:cNvSpPr txBox="1"/>
          <p:nvPr>
            <p:ph idx="13" type="title"/>
          </p:nvPr>
        </p:nvSpPr>
        <p:spPr>
          <a:xfrm>
            <a:off x="4049532" y="3696343"/>
            <a:ext cx="16488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b="1" sz="2000">
                <a:solidFill>
                  <a:schemeClr val="accent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6" name="Google Shape;26;p56"/>
          <p:cNvSpPr txBox="1"/>
          <p:nvPr>
            <p:ph idx="14" type="title"/>
          </p:nvPr>
        </p:nvSpPr>
        <p:spPr>
          <a:xfrm>
            <a:off x="6550542" y="3696343"/>
            <a:ext cx="16488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b="1" sz="2000">
                <a:solidFill>
                  <a:schemeClr val="accent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7" name="Google Shape;27;p56"/>
          <p:cNvSpPr txBox="1"/>
          <p:nvPr>
            <p:ph idx="15" type="title"/>
          </p:nvPr>
        </p:nvSpPr>
        <p:spPr>
          <a:xfrm>
            <a:off x="845700" y="461900"/>
            <a:ext cx="3726300" cy="13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" name="Google Shape;28;p56"/>
          <p:cNvSpPr txBox="1"/>
          <p:nvPr>
            <p:ph idx="16" type="title"/>
          </p:nvPr>
        </p:nvSpPr>
        <p:spPr>
          <a:xfrm>
            <a:off x="835525" y="2463260"/>
            <a:ext cx="7287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18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None/>
              <a:defRPr b="1" sz="2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None/>
              <a:defRPr b="1" sz="2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None/>
              <a:defRPr b="1" sz="2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None/>
              <a:defRPr b="1" sz="2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None/>
              <a:defRPr b="1" sz="2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None/>
              <a:defRPr b="1" sz="2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None/>
              <a:defRPr b="1" sz="2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None/>
              <a:defRPr b="1" sz="2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9" name="Google Shape;29;p56"/>
          <p:cNvSpPr txBox="1"/>
          <p:nvPr>
            <p:ph idx="17" type="title"/>
          </p:nvPr>
        </p:nvSpPr>
        <p:spPr>
          <a:xfrm>
            <a:off x="835525" y="3977211"/>
            <a:ext cx="7287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18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None/>
              <a:defRPr b="1" sz="2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None/>
              <a:defRPr b="1" sz="2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None/>
              <a:defRPr b="1" sz="2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None/>
              <a:defRPr b="1" sz="2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None/>
              <a:defRPr b="1" sz="2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None/>
              <a:defRPr b="1" sz="2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None/>
              <a:defRPr b="1" sz="2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None/>
              <a:defRPr b="1" sz="2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30" name="Google Shape;30;p56"/>
          <p:cNvSpPr txBox="1"/>
          <p:nvPr>
            <p:ph idx="18" type="title"/>
          </p:nvPr>
        </p:nvSpPr>
        <p:spPr>
          <a:xfrm>
            <a:off x="3338745" y="2463260"/>
            <a:ext cx="7287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18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None/>
              <a:defRPr b="1" sz="2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None/>
              <a:defRPr b="1" sz="2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None/>
              <a:defRPr b="1" sz="2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None/>
              <a:defRPr b="1" sz="2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None/>
              <a:defRPr b="1" sz="2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None/>
              <a:defRPr b="1" sz="2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None/>
              <a:defRPr b="1" sz="2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None/>
              <a:defRPr b="1" sz="2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31" name="Google Shape;31;p56"/>
          <p:cNvSpPr txBox="1"/>
          <p:nvPr>
            <p:ph idx="19" type="title"/>
          </p:nvPr>
        </p:nvSpPr>
        <p:spPr>
          <a:xfrm>
            <a:off x="3338745" y="3977211"/>
            <a:ext cx="7287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18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None/>
              <a:defRPr b="1" sz="2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None/>
              <a:defRPr b="1" sz="2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None/>
              <a:defRPr b="1" sz="2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None/>
              <a:defRPr b="1" sz="2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None/>
              <a:defRPr b="1" sz="2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None/>
              <a:defRPr b="1" sz="2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None/>
              <a:defRPr b="1" sz="2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None/>
              <a:defRPr b="1" sz="2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32" name="Google Shape;32;p56"/>
          <p:cNvSpPr txBox="1"/>
          <p:nvPr>
            <p:ph idx="20" type="title"/>
          </p:nvPr>
        </p:nvSpPr>
        <p:spPr>
          <a:xfrm>
            <a:off x="5841970" y="2463260"/>
            <a:ext cx="7287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18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None/>
              <a:defRPr b="1" sz="2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None/>
              <a:defRPr b="1" sz="2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None/>
              <a:defRPr b="1" sz="2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None/>
              <a:defRPr b="1" sz="2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None/>
              <a:defRPr b="1" sz="2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None/>
              <a:defRPr b="1" sz="2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None/>
              <a:defRPr b="1" sz="2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None/>
              <a:defRPr b="1" sz="2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33" name="Google Shape;33;p56"/>
          <p:cNvSpPr txBox="1"/>
          <p:nvPr>
            <p:ph idx="21" type="title"/>
          </p:nvPr>
        </p:nvSpPr>
        <p:spPr>
          <a:xfrm>
            <a:off x="5841970" y="3977211"/>
            <a:ext cx="7287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18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None/>
              <a:defRPr b="1" sz="2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None/>
              <a:defRPr b="1" sz="2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None/>
              <a:defRPr b="1" sz="2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None/>
              <a:defRPr b="1" sz="2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None/>
              <a:defRPr b="1" sz="2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None/>
              <a:defRPr b="1" sz="2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None/>
              <a:defRPr b="1" sz="2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None/>
              <a:defRPr b="1" sz="2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34" name="Google Shape;34;p56"/>
          <p:cNvSpPr/>
          <p:nvPr/>
        </p:nvSpPr>
        <p:spPr>
          <a:xfrm>
            <a:off x="8650801" y="-16849"/>
            <a:ext cx="493200" cy="482700"/>
          </a:xfrm>
          <a:prstGeom prst="rect">
            <a:avLst/>
          </a:prstGeom>
          <a:solidFill>
            <a:srgbClr val="5BBD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Google Shape;35;p56"/>
          <p:cNvSpPr/>
          <p:nvPr/>
        </p:nvSpPr>
        <p:spPr>
          <a:xfrm>
            <a:off x="8157601" y="465851"/>
            <a:ext cx="493200" cy="482700"/>
          </a:xfrm>
          <a:prstGeom prst="rect">
            <a:avLst/>
          </a:prstGeom>
          <a:solidFill>
            <a:srgbClr val="5BBD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columns 1">
  <p:cSld name="CUSTOM_12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74"/>
          <p:cNvSpPr txBox="1"/>
          <p:nvPr>
            <p:ph idx="1" type="subTitle"/>
          </p:nvPr>
        </p:nvSpPr>
        <p:spPr>
          <a:xfrm>
            <a:off x="5989789" y="1599100"/>
            <a:ext cx="2205300" cy="136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179999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2" name="Google Shape;142;p74"/>
          <p:cNvSpPr txBox="1"/>
          <p:nvPr>
            <p:ph idx="2" type="subTitle"/>
          </p:nvPr>
        </p:nvSpPr>
        <p:spPr>
          <a:xfrm>
            <a:off x="2122453" y="1599100"/>
            <a:ext cx="2205300" cy="136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179999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3" name="Google Shape;143;p74"/>
          <p:cNvSpPr txBox="1"/>
          <p:nvPr>
            <p:ph idx="3" type="subTitle"/>
          </p:nvPr>
        </p:nvSpPr>
        <p:spPr>
          <a:xfrm>
            <a:off x="5989789" y="3113225"/>
            <a:ext cx="2205300" cy="136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179999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" name="Google Shape;144;p74"/>
          <p:cNvSpPr txBox="1"/>
          <p:nvPr>
            <p:ph idx="4" type="subTitle"/>
          </p:nvPr>
        </p:nvSpPr>
        <p:spPr>
          <a:xfrm>
            <a:off x="2122461" y="3115019"/>
            <a:ext cx="2205300" cy="1359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179999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5" name="Google Shape;145;p74"/>
          <p:cNvSpPr txBox="1"/>
          <p:nvPr>
            <p:ph idx="5" type="subTitle"/>
          </p:nvPr>
        </p:nvSpPr>
        <p:spPr>
          <a:xfrm>
            <a:off x="4819652" y="2713493"/>
            <a:ext cx="1173600" cy="249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b="1" sz="1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46" name="Google Shape;146;p74"/>
          <p:cNvSpPr txBox="1"/>
          <p:nvPr>
            <p:ph idx="6" type="subTitle"/>
          </p:nvPr>
        </p:nvSpPr>
        <p:spPr>
          <a:xfrm>
            <a:off x="952500" y="2713175"/>
            <a:ext cx="1173600" cy="249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b="1" sz="1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47" name="Google Shape;147;p74"/>
          <p:cNvSpPr txBox="1"/>
          <p:nvPr>
            <p:ph idx="7" type="subTitle"/>
          </p:nvPr>
        </p:nvSpPr>
        <p:spPr>
          <a:xfrm>
            <a:off x="4819652" y="4227475"/>
            <a:ext cx="1173600" cy="24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b="1" sz="1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48" name="Google Shape;148;p74"/>
          <p:cNvSpPr txBox="1"/>
          <p:nvPr>
            <p:ph idx="8" type="subTitle"/>
          </p:nvPr>
        </p:nvSpPr>
        <p:spPr>
          <a:xfrm>
            <a:off x="955475" y="4227475"/>
            <a:ext cx="1170600" cy="24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b="1" sz="1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49" name="Google Shape;149;p74"/>
          <p:cNvSpPr txBox="1"/>
          <p:nvPr>
            <p:ph type="title"/>
          </p:nvPr>
        </p:nvSpPr>
        <p:spPr>
          <a:xfrm>
            <a:off x="845700" y="461962"/>
            <a:ext cx="7452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50" name="Google Shape;150;p74"/>
          <p:cNvSpPr/>
          <p:nvPr/>
        </p:nvSpPr>
        <p:spPr>
          <a:xfrm>
            <a:off x="-1" y="0"/>
            <a:ext cx="955500" cy="482700"/>
          </a:xfrm>
          <a:prstGeom prst="rect">
            <a:avLst/>
          </a:prstGeom>
          <a:solidFill>
            <a:srgbClr val="5BBD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74"/>
          <p:cNvSpPr/>
          <p:nvPr/>
        </p:nvSpPr>
        <p:spPr>
          <a:xfrm>
            <a:off x="8193574" y="0"/>
            <a:ext cx="955500" cy="482700"/>
          </a:xfrm>
          <a:prstGeom prst="rect">
            <a:avLst/>
          </a:prstGeom>
          <a:solidFill>
            <a:srgbClr val="5BBD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ly Title 3">
  <p:cSld name="CUSTOM_15_1_1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75"/>
          <p:cNvSpPr txBox="1"/>
          <p:nvPr>
            <p:ph type="title"/>
          </p:nvPr>
        </p:nvSpPr>
        <p:spPr>
          <a:xfrm>
            <a:off x="845700" y="465851"/>
            <a:ext cx="7452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54" name="Google Shape;154;p75"/>
          <p:cNvSpPr/>
          <p:nvPr/>
        </p:nvSpPr>
        <p:spPr>
          <a:xfrm>
            <a:off x="1" y="1"/>
            <a:ext cx="493200" cy="482700"/>
          </a:xfrm>
          <a:prstGeom prst="rect">
            <a:avLst/>
          </a:prstGeom>
          <a:solidFill>
            <a:srgbClr val="5BBD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CUSTOM_14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76"/>
          <p:cNvSpPr txBox="1"/>
          <p:nvPr/>
        </p:nvSpPr>
        <p:spPr>
          <a:xfrm>
            <a:off x="859400" y="3811450"/>
            <a:ext cx="27699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CREDITS: This presentation template was created by </a:t>
            </a:r>
            <a:r>
              <a:rPr b="0" i="0" lang="en" sz="1000" u="none" cap="none" strike="noStrike">
                <a:solidFill>
                  <a:schemeClr val="accent1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0" i="0" lang="en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, including icons by </a:t>
            </a:r>
            <a:r>
              <a:rPr b="0" i="0" lang="en" sz="1000" u="none" cap="none" strike="noStrike">
                <a:solidFill>
                  <a:schemeClr val="accent1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0" i="0" lang="en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, and infographics &amp; images by </a:t>
            </a:r>
            <a:r>
              <a:rPr b="0" i="0" lang="en" sz="1000" u="none" cap="none" strike="noStrike">
                <a:solidFill>
                  <a:schemeClr val="accent1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0" i="0" lang="en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. </a:t>
            </a:r>
            <a:endParaRPr b="0" i="0" sz="1000" u="none" cap="none" strike="noStrike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7" name="Google Shape;157;p76"/>
          <p:cNvSpPr txBox="1"/>
          <p:nvPr>
            <p:ph type="title"/>
          </p:nvPr>
        </p:nvSpPr>
        <p:spPr>
          <a:xfrm>
            <a:off x="952500" y="666600"/>
            <a:ext cx="3619500" cy="1258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5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5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5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5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5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5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5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5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5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8" name="Google Shape;158;p76"/>
          <p:cNvSpPr txBox="1"/>
          <p:nvPr>
            <p:ph idx="1" type="subTitle"/>
          </p:nvPr>
        </p:nvSpPr>
        <p:spPr>
          <a:xfrm>
            <a:off x="843600" y="2051500"/>
            <a:ext cx="3154200" cy="9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>
                <a:solidFill>
                  <a:srgbClr val="595959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59" name="Google Shape;159;p76"/>
          <p:cNvSpPr/>
          <p:nvPr/>
        </p:nvSpPr>
        <p:spPr>
          <a:xfrm>
            <a:off x="1" y="1"/>
            <a:ext cx="493200" cy="482700"/>
          </a:xfrm>
          <a:prstGeom prst="rect">
            <a:avLst/>
          </a:prstGeom>
          <a:solidFill>
            <a:srgbClr val="5BBD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77"/>
          <p:cNvSpPr txBox="1"/>
          <p:nvPr>
            <p:ph idx="1" type="body"/>
          </p:nvPr>
        </p:nvSpPr>
        <p:spPr>
          <a:xfrm>
            <a:off x="874200" y="2143874"/>
            <a:ext cx="3555600" cy="24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Arial"/>
              <a:buChar char="■"/>
              <a:defRPr sz="1200"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•"/>
              <a:defRPr sz="1200"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400"/>
              <a:buChar char="o"/>
              <a:defRPr sz="1200"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400"/>
              <a:buChar char="▪"/>
              <a:defRPr sz="1200"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4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400"/>
              <a:buChar char="■"/>
              <a:defRPr sz="1200"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400"/>
              <a:buChar char="●"/>
              <a:defRPr sz="1200"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400"/>
              <a:buChar char="○"/>
              <a:defRPr sz="1200"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595959"/>
              </a:buClr>
              <a:buSzPts val="1400"/>
              <a:buChar char="■"/>
              <a:defRPr sz="1200"/>
            </a:lvl9pPr>
          </a:lstStyle>
          <a:p/>
        </p:txBody>
      </p:sp>
      <p:sp>
        <p:nvSpPr>
          <p:cNvPr id="162" name="Google Shape;162;p77"/>
          <p:cNvSpPr txBox="1"/>
          <p:nvPr>
            <p:ph idx="2" type="body"/>
          </p:nvPr>
        </p:nvSpPr>
        <p:spPr>
          <a:xfrm>
            <a:off x="4717175" y="928850"/>
            <a:ext cx="3555600" cy="37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Arial"/>
              <a:buChar char="■"/>
              <a:defRPr sz="1200"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•"/>
              <a:defRPr sz="1200"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400"/>
              <a:buChar char="o"/>
              <a:defRPr sz="1200"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400"/>
              <a:buChar char="▪"/>
              <a:defRPr sz="1200"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4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400"/>
              <a:buChar char="■"/>
              <a:defRPr sz="1200"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400"/>
              <a:buChar char="●"/>
              <a:defRPr sz="1200"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400"/>
              <a:buChar char="○"/>
              <a:defRPr sz="1200"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595959"/>
              </a:buClr>
              <a:buSzPts val="1400"/>
              <a:buChar char="■"/>
              <a:defRPr sz="1200"/>
            </a:lvl9pPr>
          </a:lstStyle>
          <a:p/>
        </p:txBody>
      </p:sp>
      <p:sp>
        <p:nvSpPr>
          <p:cNvPr id="163" name="Google Shape;163;p77"/>
          <p:cNvSpPr txBox="1"/>
          <p:nvPr>
            <p:ph type="title"/>
          </p:nvPr>
        </p:nvSpPr>
        <p:spPr>
          <a:xfrm>
            <a:off x="838525" y="461900"/>
            <a:ext cx="5183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64" name="Google Shape;164;p77"/>
          <p:cNvSpPr/>
          <p:nvPr/>
        </p:nvSpPr>
        <p:spPr>
          <a:xfrm>
            <a:off x="0" y="1"/>
            <a:ext cx="493200" cy="2370000"/>
          </a:xfrm>
          <a:prstGeom prst="rect">
            <a:avLst/>
          </a:prstGeom>
          <a:solidFill>
            <a:srgbClr val="5BBD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77"/>
          <p:cNvSpPr/>
          <p:nvPr/>
        </p:nvSpPr>
        <p:spPr>
          <a:xfrm>
            <a:off x="0" y="2852726"/>
            <a:ext cx="493200" cy="2295000"/>
          </a:xfrm>
          <a:prstGeom prst="rect">
            <a:avLst/>
          </a:prstGeom>
          <a:solidFill>
            <a:srgbClr val="5BBD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19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78"/>
          <p:cNvSpPr txBox="1"/>
          <p:nvPr>
            <p:ph idx="1" type="body"/>
          </p:nvPr>
        </p:nvSpPr>
        <p:spPr>
          <a:xfrm>
            <a:off x="874200" y="2143874"/>
            <a:ext cx="3555600" cy="24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Arial"/>
              <a:buChar char="■"/>
              <a:defRPr sz="1200"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•"/>
              <a:defRPr sz="1200"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400"/>
              <a:buChar char="o"/>
              <a:defRPr sz="1200"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400"/>
              <a:buChar char="▪"/>
              <a:defRPr sz="1200"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4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400"/>
              <a:buChar char="■"/>
              <a:defRPr sz="1200"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400"/>
              <a:buChar char="●"/>
              <a:defRPr sz="1200"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400"/>
              <a:buChar char="○"/>
              <a:defRPr sz="1200"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595959"/>
              </a:buClr>
              <a:buSzPts val="1400"/>
              <a:buChar char="■"/>
              <a:defRPr sz="1200"/>
            </a:lvl9pPr>
          </a:lstStyle>
          <a:p/>
        </p:txBody>
      </p:sp>
      <p:sp>
        <p:nvSpPr>
          <p:cNvPr id="168" name="Google Shape;168;p78"/>
          <p:cNvSpPr txBox="1"/>
          <p:nvPr>
            <p:ph idx="2" type="body"/>
          </p:nvPr>
        </p:nvSpPr>
        <p:spPr>
          <a:xfrm>
            <a:off x="4717175" y="928850"/>
            <a:ext cx="3555600" cy="37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Arial"/>
              <a:buChar char="■"/>
              <a:defRPr sz="1200"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•"/>
              <a:defRPr sz="1200"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400"/>
              <a:buChar char="o"/>
              <a:defRPr sz="1200"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400"/>
              <a:buChar char="▪"/>
              <a:defRPr sz="1200"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400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400"/>
              <a:buChar char="■"/>
              <a:defRPr sz="1200"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400"/>
              <a:buChar char="●"/>
              <a:defRPr sz="1200"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400"/>
              <a:buChar char="○"/>
              <a:defRPr sz="1200"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595959"/>
              </a:buClr>
              <a:buSzPts val="1400"/>
              <a:buChar char="■"/>
              <a:defRPr sz="1200"/>
            </a:lvl9pPr>
          </a:lstStyle>
          <a:p/>
        </p:txBody>
      </p:sp>
      <p:sp>
        <p:nvSpPr>
          <p:cNvPr id="169" name="Google Shape;169;p78"/>
          <p:cNvSpPr txBox="1"/>
          <p:nvPr>
            <p:ph type="title"/>
          </p:nvPr>
        </p:nvSpPr>
        <p:spPr>
          <a:xfrm>
            <a:off x="838525" y="461900"/>
            <a:ext cx="3733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70" name="Google Shape;170;p78"/>
          <p:cNvSpPr/>
          <p:nvPr/>
        </p:nvSpPr>
        <p:spPr>
          <a:xfrm>
            <a:off x="8650800" y="1"/>
            <a:ext cx="493200" cy="2370000"/>
          </a:xfrm>
          <a:prstGeom prst="rect">
            <a:avLst/>
          </a:prstGeom>
          <a:solidFill>
            <a:srgbClr val="5BBD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78"/>
          <p:cNvSpPr/>
          <p:nvPr/>
        </p:nvSpPr>
        <p:spPr>
          <a:xfrm>
            <a:off x="8650800" y="2852726"/>
            <a:ext cx="493200" cy="2295000"/>
          </a:xfrm>
          <a:prstGeom prst="rect">
            <a:avLst/>
          </a:prstGeom>
          <a:solidFill>
            <a:srgbClr val="5BBD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83"/>
          <p:cNvSpPr txBox="1"/>
          <p:nvPr>
            <p:ph type="title"/>
          </p:nvPr>
        </p:nvSpPr>
        <p:spPr>
          <a:xfrm>
            <a:off x="845700" y="465851"/>
            <a:ext cx="7452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86"/>
          <p:cNvSpPr txBox="1"/>
          <p:nvPr>
            <p:ph type="title"/>
          </p:nvPr>
        </p:nvSpPr>
        <p:spPr>
          <a:xfrm>
            <a:off x="855650" y="483936"/>
            <a:ext cx="2690100" cy="121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45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9pPr>
          </a:lstStyle>
          <a:p/>
        </p:txBody>
      </p:sp>
      <p:sp>
        <p:nvSpPr>
          <p:cNvPr id="179" name="Google Shape;179;p86"/>
          <p:cNvSpPr txBox="1"/>
          <p:nvPr>
            <p:ph idx="2" type="title"/>
          </p:nvPr>
        </p:nvSpPr>
        <p:spPr>
          <a:xfrm>
            <a:off x="5824484" y="1651267"/>
            <a:ext cx="2358300" cy="4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0" name="Google Shape;180;p86"/>
          <p:cNvSpPr txBox="1"/>
          <p:nvPr>
            <p:ph idx="1" type="subTitle"/>
          </p:nvPr>
        </p:nvSpPr>
        <p:spPr>
          <a:xfrm>
            <a:off x="5824484" y="1919166"/>
            <a:ext cx="2358300" cy="5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1" name="Google Shape;181;p86"/>
          <p:cNvSpPr txBox="1"/>
          <p:nvPr>
            <p:ph idx="3" type="title"/>
          </p:nvPr>
        </p:nvSpPr>
        <p:spPr>
          <a:xfrm>
            <a:off x="5824484" y="2695120"/>
            <a:ext cx="2358300" cy="4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2" name="Google Shape;182;p86"/>
          <p:cNvSpPr txBox="1"/>
          <p:nvPr>
            <p:ph idx="4" type="subTitle"/>
          </p:nvPr>
        </p:nvSpPr>
        <p:spPr>
          <a:xfrm>
            <a:off x="5824484" y="2963016"/>
            <a:ext cx="2358300" cy="5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3" name="Google Shape;183;p86"/>
          <p:cNvSpPr txBox="1"/>
          <p:nvPr>
            <p:ph idx="5" type="title"/>
          </p:nvPr>
        </p:nvSpPr>
        <p:spPr>
          <a:xfrm>
            <a:off x="5824484" y="3749839"/>
            <a:ext cx="2358300" cy="4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4" name="Google Shape;184;p86"/>
          <p:cNvSpPr txBox="1"/>
          <p:nvPr>
            <p:ph idx="6" type="subTitle"/>
          </p:nvPr>
        </p:nvSpPr>
        <p:spPr>
          <a:xfrm>
            <a:off x="5824484" y="4017740"/>
            <a:ext cx="2358300" cy="5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5" name="Google Shape;185;p86"/>
          <p:cNvSpPr txBox="1"/>
          <p:nvPr>
            <p:ph idx="7" type="title"/>
          </p:nvPr>
        </p:nvSpPr>
        <p:spPr>
          <a:xfrm>
            <a:off x="4943609" y="1881231"/>
            <a:ext cx="7287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5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86" name="Google Shape;186;p86"/>
          <p:cNvSpPr txBox="1"/>
          <p:nvPr>
            <p:ph idx="8" type="title"/>
          </p:nvPr>
        </p:nvSpPr>
        <p:spPr>
          <a:xfrm>
            <a:off x="4943609" y="2929956"/>
            <a:ext cx="7287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5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87" name="Google Shape;187;p86"/>
          <p:cNvSpPr txBox="1"/>
          <p:nvPr>
            <p:ph idx="9" type="title"/>
          </p:nvPr>
        </p:nvSpPr>
        <p:spPr>
          <a:xfrm>
            <a:off x="4943609" y="3978674"/>
            <a:ext cx="7287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5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88" name="Google Shape;188;p86"/>
          <p:cNvSpPr txBox="1"/>
          <p:nvPr>
            <p:ph idx="13" type="title"/>
          </p:nvPr>
        </p:nvSpPr>
        <p:spPr>
          <a:xfrm>
            <a:off x="5824484" y="602255"/>
            <a:ext cx="2358300" cy="4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9" name="Google Shape;189;p86"/>
          <p:cNvSpPr txBox="1"/>
          <p:nvPr>
            <p:ph idx="14" type="subTitle"/>
          </p:nvPr>
        </p:nvSpPr>
        <p:spPr>
          <a:xfrm>
            <a:off x="5824484" y="870154"/>
            <a:ext cx="2358300" cy="5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0" name="Google Shape;190;p86"/>
          <p:cNvSpPr txBox="1"/>
          <p:nvPr>
            <p:ph idx="15" type="title"/>
          </p:nvPr>
        </p:nvSpPr>
        <p:spPr>
          <a:xfrm>
            <a:off x="4943609" y="835119"/>
            <a:ext cx="7287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5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91" name="Google Shape;191;p86"/>
          <p:cNvSpPr/>
          <p:nvPr/>
        </p:nvSpPr>
        <p:spPr>
          <a:xfrm>
            <a:off x="1" y="1"/>
            <a:ext cx="493200" cy="482700"/>
          </a:xfrm>
          <a:prstGeom prst="rect">
            <a:avLst/>
          </a:prstGeom>
          <a:solidFill>
            <a:srgbClr val="5BBD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 2">
  <p:cSld name="CUSTOM_13"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87"/>
          <p:cNvSpPr txBox="1"/>
          <p:nvPr>
            <p:ph idx="1" type="subTitle"/>
          </p:nvPr>
        </p:nvSpPr>
        <p:spPr>
          <a:xfrm>
            <a:off x="952500" y="3477000"/>
            <a:ext cx="2247900" cy="999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4" name="Google Shape;194;p87"/>
          <p:cNvSpPr txBox="1"/>
          <p:nvPr>
            <p:ph type="title"/>
          </p:nvPr>
        </p:nvSpPr>
        <p:spPr>
          <a:xfrm>
            <a:off x="845700" y="474224"/>
            <a:ext cx="7452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5" name="Google Shape;195;p87"/>
          <p:cNvSpPr txBox="1"/>
          <p:nvPr>
            <p:ph idx="2" type="title"/>
          </p:nvPr>
        </p:nvSpPr>
        <p:spPr>
          <a:xfrm>
            <a:off x="1263898" y="3578684"/>
            <a:ext cx="16251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b="1" sz="2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6" name="Google Shape;196;p87"/>
          <p:cNvSpPr txBox="1"/>
          <p:nvPr>
            <p:ph idx="3" type="subTitle"/>
          </p:nvPr>
        </p:nvSpPr>
        <p:spPr>
          <a:xfrm>
            <a:off x="3448050" y="3477000"/>
            <a:ext cx="2247900" cy="999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7" name="Google Shape;197;p87"/>
          <p:cNvSpPr txBox="1"/>
          <p:nvPr>
            <p:ph idx="4" type="title"/>
          </p:nvPr>
        </p:nvSpPr>
        <p:spPr>
          <a:xfrm>
            <a:off x="3759448" y="3578684"/>
            <a:ext cx="16251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b="1" sz="2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8" name="Google Shape;198;p87"/>
          <p:cNvSpPr txBox="1"/>
          <p:nvPr>
            <p:ph idx="5" type="subTitle"/>
          </p:nvPr>
        </p:nvSpPr>
        <p:spPr>
          <a:xfrm>
            <a:off x="5943600" y="3477000"/>
            <a:ext cx="2247900" cy="999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9" name="Google Shape;199;p87"/>
          <p:cNvSpPr txBox="1"/>
          <p:nvPr>
            <p:ph idx="6" type="title"/>
          </p:nvPr>
        </p:nvSpPr>
        <p:spPr>
          <a:xfrm>
            <a:off x="6254998" y="3578684"/>
            <a:ext cx="16251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b="1" sz="2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0" name="Google Shape;200;p87"/>
          <p:cNvSpPr/>
          <p:nvPr/>
        </p:nvSpPr>
        <p:spPr>
          <a:xfrm>
            <a:off x="1" y="1"/>
            <a:ext cx="493200" cy="482700"/>
          </a:xfrm>
          <a:prstGeom prst="rect">
            <a:avLst/>
          </a:prstGeom>
          <a:solidFill>
            <a:srgbClr val="5BBD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p87"/>
          <p:cNvSpPr/>
          <p:nvPr/>
        </p:nvSpPr>
        <p:spPr>
          <a:xfrm>
            <a:off x="8650801" y="-16849"/>
            <a:ext cx="493200" cy="482700"/>
          </a:xfrm>
          <a:prstGeom prst="rect">
            <a:avLst/>
          </a:prstGeom>
          <a:solidFill>
            <a:srgbClr val="5BBD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57"/>
          <p:cNvSpPr/>
          <p:nvPr/>
        </p:nvSpPr>
        <p:spPr>
          <a:xfrm>
            <a:off x="300" y="0"/>
            <a:ext cx="9144000" cy="5143500"/>
          </a:xfrm>
          <a:prstGeom prst="rect">
            <a:avLst/>
          </a:prstGeom>
          <a:solidFill>
            <a:srgbClr val="666666">
              <a:alpha val="38039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38;p57"/>
          <p:cNvSpPr txBox="1"/>
          <p:nvPr>
            <p:ph type="title"/>
          </p:nvPr>
        </p:nvSpPr>
        <p:spPr>
          <a:xfrm>
            <a:off x="1388100" y="1464200"/>
            <a:ext cx="6367800" cy="206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9" name="Google Shape;39;p57"/>
          <p:cNvSpPr/>
          <p:nvPr/>
        </p:nvSpPr>
        <p:spPr>
          <a:xfrm rot="5400000">
            <a:off x="4358230" y="360575"/>
            <a:ext cx="438000" cy="9154500"/>
          </a:xfrm>
          <a:prstGeom prst="rect">
            <a:avLst/>
          </a:prstGeom>
          <a:solidFill>
            <a:srgbClr val="5BBD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Google Shape;40;p57"/>
          <p:cNvSpPr/>
          <p:nvPr/>
        </p:nvSpPr>
        <p:spPr>
          <a:xfrm>
            <a:off x="1" y="1"/>
            <a:ext cx="493200" cy="482700"/>
          </a:xfrm>
          <a:prstGeom prst="rect">
            <a:avLst/>
          </a:prstGeom>
          <a:solidFill>
            <a:srgbClr val="5BBD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18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88"/>
          <p:cNvSpPr/>
          <p:nvPr/>
        </p:nvSpPr>
        <p:spPr>
          <a:xfrm>
            <a:off x="1" y="1"/>
            <a:ext cx="493200" cy="482700"/>
          </a:xfrm>
          <a:prstGeom prst="rect">
            <a:avLst/>
          </a:prstGeom>
          <a:solidFill>
            <a:srgbClr val="5BBD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88"/>
          <p:cNvSpPr/>
          <p:nvPr/>
        </p:nvSpPr>
        <p:spPr>
          <a:xfrm>
            <a:off x="8650801" y="-16849"/>
            <a:ext cx="493200" cy="482700"/>
          </a:xfrm>
          <a:prstGeom prst="rect">
            <a:avLst/>
          </a:prstGeom>
          <a:solidFill>
            <a:srgbClr val="5BBD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p88"/>
          <p:cNvSpPr/>
          <p:nvPr/>
        </p:nvSpPr>
        <p:spPr>
          <a:xfrm>
            <a:off x="1" y="4667326"/>
            <a:ext cx="493200" cy="482700"/>
          </a:xfrm>
          <a:prstGeom prst="rect">
            <a:avLst/>
          </a:prstGeom>
          <a:solidFill>
            <a:srgbClr val="5BBD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p88"/>
          <p:cNvSpPr/>
          <p:nvPr/>
        </p:nvSpPr>
        <p:spPr>
          <a:xfrm>
            <a:off x="8650801" y="4650476"/>
            <a:ext cx="493200" cy="482700"/>
          </a:xfrm>
          <a:prstGeom prst="rect">
            <a:avLst/>
          </a:prstGeom>
          <a:solidFill>
            <a:srgbClr val="5BBD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20">
    <p:bg>
      <p:bgPr>
        <a:solidFill>
          <a:schemeClr val="accent1"/>
        </a:solidFill>
      </p:bgPr>
    </p:bg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22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3adc8a1442f_1_270"/>
          <p:cNvSpPr txBox="1"/>
          <p:nvPr>
            <p:ph type="ctrTitle"/>
          </p:nvPr>
        </p:nvSpPr>
        <p:spPr>
          <a:xfrm>
            <a:off x="723600" y="470622"/>
            <a:ext cx="17538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10" name="Google Shape;210;g3adc8a1442f_1_270">
            <a:hlinkClick/>
          </p:cNvPr>
          <p:cNvSpPr txBox="1"/>
          <p:nvPr>
            <p:ph idx="2" type="ctrTitle"/>
          </p:nvPr>
        </p:nvSpPr>
        <p:spPr>
          <a:xfrm>
            <a:off x="2869492" y="2202425"/>
            <a:ext cx="11700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11" name="Google Shape;211;g3adc8a1442f_1_270"/>
          <p:cNvSpPr txBox="1"/>
          <p:nvPr>
            <p:ph idx="1" type="subTitle"/>
          </p:nvPr>
        </p:nvSpPr>
        <p:spPr>
          <a:xfrm>
            <a:off x="2133184" y="2617473"/>
            <a:ext cx="19065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12" name="Google Shape;212;g3adc8a1442f_1_270">
            <a:hlinkClick/>
          </p:cNvPr>
          <p:cNvSpPr txBox="1"/>
          <p:nvPr>
            <p:ph hasCustomPrompt="1" idx="3" type="title"/>
          </p:nvPr>
        </p:nvSpPr>
        <p:spPr>
          <a:xfrm>
            <a:off x="2285884" y="1624335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13" name="Google Shape;213;g3adc8a1442f_1_270">
            <a:hlinkClick/>
          </p:cNvPr>
          <p:cNvSpPr txBox="1"/>
          <p:nvPr>
            <p:ph idx="4" type="ctrTitle"/>
          </p:nvPr>
        </p:nvSpPr>
        <p:spPr>
          <a:xfrm>
            <a:off x="3965788" y="2199025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14" name="Google Shape;214;g3adc8a1442f_1_270"/>
          <p:cNvSpPr txBox="1"/>
          <p:nvPr>
            <p:ph idx="5" type="subTitle"/>
          </p:nvPr>
        </p:nvSpPr>
        <p:spPr>
          <a:xfrm>
            <a:off x="4240888" y="2612183"/>
            <a:ext cx="19767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/>
            </a:lvl1pPr>
            <a:lvl2pPr lvl="1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215" name="Google Shape;215;g3adc8a1442f_1_270">
            <a:hlinkClick/>
          </p:cNvPr>
          <p:cNvSpPr txBox="1"/>
          <p:nvPr>
            <p:ph hasCustomPrompt="1" idx="6" type="title"/>
          </p:nvPr>
        </p:nvSpPr>
        <p:spPr>
          <a:xfrm>
            <a:off x="4483545" y="1620937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16" name="Google Shape;216;g3adc8a1442f_1_270">
            <a:hlinkClick/>
          </p:cNvPr>
          <p:cNvSpPr txBox="1"/>
          <p:nvPr>
            <p:ph idx="7" type="ctrTitle"/>
          </p:nvPr>
        </p:nvSpPr>
        <p:spPr>
          <a:xfrm>
            <a:off x="6974340" y="2199050"/>
            <a:ext cx="1444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17" name="Google Shape;217;g3adc8a1442f_1_270"/>
          <p:cNvSpPr txBox="1"/>
          <p:nvPr>
            <p:ph idx="8" type="subTitle"/>
          </p:nvPr>
        </p:nvSpPr>
        <p:spPr>
          <a:xfrm>
            <a:off x="6512506" y="2612198"/>
            <a:ext cx="19065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/>
            </a:lvl1pPr>
            <a:lvl2pPr lvl="1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218" name="Google Shape;218;g3adc8a1442f_1_270">
            <a:hlinkClick/>
          </p:cNvPr>
          <p:cNvSpPr txBox="1"/>
          <p:nvPr>
            <p:ph hasCustomPrompt="1" idx="9" type="title"/>
          </p:nvPr>
        </p:nvSpPr>
        <p:spPr>
          <a:xfrm>
            <a:off x="6665206" y="1620947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19" name="Google Shape;219;g3adc8a1442f_1_270">
            <a:hlinkClick/>
          </p:cNvPr>
          <p:cNvSpPr txBox="1"/>
          <p:nvPr>
            <p:ph idx="13" type="ctrTitle"/>
          </p:nvPr>
        </p:nvSpPr>
        <p:spPr>
          <a:xfrm>
            <a:off x="725626" y="3784901"/>
            <a:ext cx="11700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20" name="Google Shape;220;g3adc8a1442f_1_270"/>
          <p:cNvSpPr txBox="1"/>
          <p:nvPr>
            <p:ph idx="14" type="subTitle"/>
          </p:nvPr>
        </p:nvSpPr>
        <p:spPr>
          <a:xfrm>
            <a:off x="725625" y="4199959"/>
            <a:ext cx="19065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/>
            </a:lvl1pPr>
            <a:lvl2pPr lvl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221" name="Google Shape;221;g3adc8a1442f_1_270">
            <a:hlinkClick/>
          </p:cNvPr>
          <p:cNvSpPr txBox="1"/>
          <p:nvPr>
            <p:ph hasCustomPrompt="1" idx="15" type="title"/>
          </p:nvPr>
        </p:nvSpPr>
        <p:spPr>
          <a:xfrm>
            <a:off x="725637" y="3219993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22" name="Google Shape;222;g3adc8a1442f_1_270">
            <a:hlinkClick/>
          </p:cNvPr>
          <p:cNvSpPr txBox="1"/>
          <p:nvPr>
            <p:ph idx="16" type="ctrTitle"/>
          </p:nvPr>
        </p:nvSpPr>
        <p:spPr>
          <a:xfrm>
            <a:off x="2870600" y="3781501"/>
            <a:ext cx="1128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23" name="Google Shape;223;g3adc8a1442f_1_270"/>
          <p:cNvSpPr txBox="1"/>
          <p:nvPr>
            <p:ph idx="17" type="subTitle"/>
          </p:nvPr>
        </p:nvSpPr>
        <p:spPr>
          <a:xfrm>
            <a:off x="2870596" y="4194668"/>
            <a:ext cx="19767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/>
            </a:lvl1pPr>
            <a:lvl2pPr lvl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224" name="Google Shape;224;g3adc8a1442f_1_270">
            <a:hlinkClick/>
          </p:cNvPr>
          <p:cNvSpPr txBox="1"/>
          <p:nvPr>
            <p:ph hasCustomPrompt="1" idx="18" type="title"/>
          </p:nvPr>
        </p:nvSpPr>
        <p:spPr>
          <a:xfrm>
            <a:off x="2870612" y="3216594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25" name="Google Shape;225;g3adc8a1442f_1_270">
            <a:hlinkClick/>
          </p:cNvPr>
          <p:cNvSpPr txBox="1"/>
          <p:nvPr>
            <p:ph idx="19" type="ctrTitle"/>
          </p:nvPr>
        </p:nvSpPr>
        <p:spPr>
          <a:xfrm>
            <a:off x="5015575" y="3781526"/>
            <a:ext cx="9165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26" name="Google Shape;226;g3adc8a1442f_1_270"/>
          <p:cNvSpPr txBox="1"/>
          <p:nvPr>
            <p:ph idx="20" type="subTitle"/>
          </p:nvPr>
        </p:nvSpPr>
        <p:spPr>
          <a:xfrm>
            <a:off x="5015575" y="4194684"/>
            <a:ext cx="19065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/>
            </a:lvl1pPr>
            <a:lvl2pPr lvl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227" name="Google Shape;227;g3adc8a1442f_1_270">
            <a:hlinkClick/>
          </p:cNvPr>
          <p:cNvSpPr txBox="1"/>
          <p:nvPr>
            <p:ph hasCustomPrompt="1" idx="21" type="title"/>
          </p:nvPr>
        </p:nvSpPr>
        <p:spPr>
          <a:xfrm>
            <a:off x="5015587" y="3216604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7">
  <p:cSld name="CUSTOM_3_1_1_1_1_1_1"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3ae2ff6a090_0_302"/>
          <p:cNvSpPr txBox="1"/>
          <p:nvPr>
            <p:ph type="ctrTitle"/>
          </p:nvPr>
        </p:nvSpPr>
        <p:spPr>
          <a:xfrm flipH="1">
            <a:off x="713216" y="2690100"/>
            <a:ext cx="3629100" cy="125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9pPr>
          </a:lstStyle>
          <a:p/>
        </p:txBody>
      </p:sp>
      <p:sp>
        <p:nvSpPr>
          <p:cNvPr id="230" name="Google Shape;230;g3ae2ff6a090_0_302"/>
          <p:cNvSpPr txBox="1"/>
          <p:nvPr>
            <p:ph hasCustomPrompt="1" idx="2" type="title"/>
          </p:nvPr>
        </p:nvSpPr>
        <p:spPr>
          <a:xfrm flipH="1">
            <a:off x="713216" y="768900"/>
            <a:ext cx="36291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None/>
              <a:defRPr sz="16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31" name="Google Shape;231;g3ae2ff6a090_0_302"/>
          <p:cNvSpPr txBox="1"/>
          <p:nvPr>
            <p:ph idx="1" type="subTitle"/>
          </p:nvPr>
        </p:nvSpPr>
        <p:spPr>
          <a:xfrm>
            <a:off x="713309" y="3945900"/>
            <a:ext cx="3629100" cy="42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4pPr>
            <a:lvl5pPr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58"/>
          <p:cNvSpPr/>
          <p:nvPr/>
        </p:nvSpPr>
        <p:spPr>
          <a:xfrm>
            <a:off x="8650800" y="2571745"/>
            <a:ext cx="493200" cy="2571900"/>
          </a:xfrm>
          <a:prstGeom prst="rect">
            <a:avLst/>
          </a:prstGeom>
          <a:solidFill>
            <a:srgbClr val="5BBD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58"/>
          <p:cNvSpPr txBox="1"/>
          <p:nvPr>
            <p:ph type="title"/>
          </p:nvPr>
        </p:nvSpPr>
        <p:spPr>
          <a:xfrm>
            <a:off x="835882" y="468334"/>
            <a:ext cx="7465800" cy="67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44" name="Google Shape;44;p58"/>
          <p:cNvSpPr txBox="1"/>
          <p:nvPr>
            <p:ph idx="1" type="body"/>
          </p:nvPr>
        </p:nvSpPr>
        <p:spPr>
          <a:xfrm>
            <a:off x="903450" y="1155204"/>
            <a:ext cx="7337100" cy="34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AutoNum type="arabicPeriod"/>
              <a:defRPr sz="1200"/>
            </a:lvl1pPr>
            <a:lvl2pPr indent="-29845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lphaLcPeriod"/>
              <a:defRPr sz="1300"/>
            </a:lvl2pPr>
            <a:lvl3pPr indent="-29845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romanLcPeriod"/>
              <a:defRPr sz="1300"/>
            </a:lvl3pPr>
            <a:lvl4pPr indent="-29845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  <a:defRPr sz="1300"/>
            </a:lvl4pPr>
            <a:lvl5pPr indent="-29845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lphaLcPeriod"/>
              <a:defRPr sz="1300"/>
            </a:lvl5pPr>
            <a:lvl6pPr indent="-29845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romanLcPeriod"/>
              <a:defRPr sz="1300"/>
            </a:lvl6pPr>
            <a:lvl7pPr indent="-29845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  <a:defRPr sz="1300"/>
            </a:lvl7pPr>
            <a:lvl8pPr indent="-29845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lphaLcPeriod"/>
              <a:defRPr sz="1300"/>
            </a:lvl8pPr>
            <a:lvl9pPr indent="-29845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AutoNum type="romanLcPeriod"/>
              <a:defRPr sz="1300"/>
            </a:lvl9pPr>
          </a:lstStyle>
          <a:p/>
        </p:txBody>
      </p:sp>
      <p:sp>
        <p:nvSpPr>
          <p:cNvPr id="45" name="Google Shape;45;p58"/>
          <p:cNvSpPr/>
          <p:nvPr/>
        </p:nvSpPr>
        <p:spPr>
          <a:xfrm>
            <a:off x="1" y="1"/>
            <a:ext cx="493200" cy="482700"/>
          </a:xfrm>
          <a:prstGeom prst="rect">
            <a:avLst/>
          </a:prstGeom>
          <a:solidFill>
            <a:srgbClr val="5BBD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s ">
  <p:cSld name="CUSTOM_2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59"/>
          <p:cNvSpPr/>
          <p:nvPr/>
        </p:nvSpPr>
        <p:spPr>
          <a:xfrm>
            <a:off x="0" y="2571999"/>
            <a:ext cx="4572000" cy="2571600"/>
          </a:xfrm>
          <a:prstGeom prst="rect">
            <a:avLst/>
          </a:prstGeom>
          <a:solidFill>
            <a:srgbClr val="5BBD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" name="Google Shape;48;p59"/>
          <p:cNvSpPr/>
          <p:nvPr/>
        </p:nvSpPr>
        <p:spPr>
          <a:xfrm>
            <a:off x="4572000" y="2571999"/>
            <a:ext cx="4572000" cy="25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" name="Google Shape;49;p59"/>
          <p:cNvSpPr txBox="1"/>
          <p:nvPr>
            <p:ph type="title"/>
          </p:nvPr>
        </p:nvSpPr>
        <p:spPr>
          <a:xfrm>
            <a:off x="952500" y="1948582"/>
            <a:ext cx="36195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0" name="Google Shape;50;p59"/>
          <p:cNvSpPr txBox="1"/>
          <p:nvPr>
            <p:ph idx="1" type="subTitle"/>
          </p:nvPr>
        </p:nvSpPr>
        <p:spPr>
          <a:xfrm>
            <a:off x="847625" y="3146743"/>
            <a:ext cx="2997300" cy="149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59"/>
          <p:cNvSpPr txBox="1"/>
          <p:nvPr>
            <p:ph idx="2" type="title"/>
          </p:nvPr>
        </p:nvSpPr>
        <p:spPr>
          <a:xfrm>
            <a:off x="4572000" y="1948582"/>
            <a:ext cx="36195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52" name="Google Shape;52;p59"/>
          <p:cNvSpPr txBox="1"/>
          <p:nvPr>
            <p:ph idx="3" type="subTitle"/>
          </p:nvPr>
        </p:nvSpPr>
        <p:spPr>
          <a:xfrm>
            <a:off x="5299075" y="3146743"/>
            <a:ext cx="2997300" cy="149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60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60"/>
          <p:cNvSpPr txBox="1"/>
          <p:nvPr>
            <p:ph type="title"/>
          </p:nvPr>
        </p:nvSpPr>
        <p:spPr>
          <a:xfrm>
            <a:off x="844325" y="1020875"/>
            <a:ext cx="2136000" cy="12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56" name="Google Shape;56;p60"/>
          <p:cNvSpPr txBox="1"/>
          <p:nvPr>
            <p:ph idx="1" type="subTitle"/>
          </p:nvPr>
        </p:nvSpPr>
        <p:spPr>
          <a:xfrm>
            <a:off x="844325" y="2803075"/>
            <a:ext cx="31464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21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7" name="Google Shape;57;p60"/>
          <p:cNvSpPr/>
          <p:nvPr/>
        </p:nvSpPr>
        <p:spPr>
          <a:xfrm>
            <a:off x="4573593" y="0"/>
            <a:ext cx="438000" cy="5143500"/>
          </a:xfrm>
          <a:prstGeom prst="rect">
            <a:avLst/>
          </a:prstGeom>
          <a:solidFill>
            <a:srgbClr val="5BBD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f Section + Descripcion 1">
  <p:cSld name="CUSTOM_1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61"/>
          <p:cNvSpPr txBox="1"/>
          <p:nvPr>
            <p:ph type="title"/>
          </p:nvPr>
        </p:nvSpPr>
        <p:spPr>
          <a:xfrm>
            <a:off x="820440" y="2547475"/>
            <a:ext cx="75864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0" name="Google Shape;60;p61"/>
          <p:cNvSpPr txBox="1"/>
          <p:nvPr>
            <p:ph idx="1" type="subTitle"/>
          </p:nvPr>
        </p:nvSpPr>
        <p:spPr>
          <a:xfrm>
            <a:off x="844325" y="3680118"/>
            <a:ext cx="5133600" cy="87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61"/>
          <p:cNvSpPr/>
          <p:nvPr/>
        </p:nvSpPr>
        <p:spPr>
          <a:xfrm>
            <a:off x="8650676" y="4660900"/>
            <a:ext cx="493200" cy="482700"/>
          </a:xfrm>
          <a:prstGeom prst="rect">
            <a:avLst/>
          </a:prstGeom>
          <a:solidFill>
            <a:srgbClr val="5BBD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">
  <p:cSld name="CUSTOM_9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62"/>
          <p:cNvSpPr/>
          <p:nvPr/>
        </p:nvSpPr>
        <p:spPr>
          <a:xfrm>
            <a:off x="0" y="900"/>
            <a:ext cx="9152700" cy="148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62"/>
          <p:cNvSpPr txBox="1"/>
          <p:nvPr>
            <p:ph type="title"/>
          </p:nvPr>
        </p:nvSpPr>
        <p:spPr>
          <a:xfrm>
            <a:off x="3616350" y="3127763"/>
            <a:ext cx="1911300" cy="42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65" name="Google Shape;65;p62"/>
          <p:cNvSpPr txBox="1"/>
          <p:nvPr>
            <p:ph idx="1" type="subTitle"/>
          </p:nvPr>
        </p:nvSpPr>
        <p:spPr>
          <a:xfrm>
            <a:off x="3616350" y="3583942"/>
            <a:ext cx="1911300" cy="5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62"/>
          <p:cNvSpPr txBox="1"/>
          <p:nvPr>
            <p:ph idx="2" type="title"/>
          </p:nvPr>
        </p:nvSpPr>
        <p:spPr>
          <a:xfrm>
            <a:off x="6051600" y="3127763"/>
            <a:ext cx="1911300" cy="42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67" name="Google Shape;67;p62"/>
          <p:cNvSpPr txBox="1"/>
          <p:nvPr>
            <p:ph idx="3" type="subTitle"/>
          </p:nvPr>
        </p:nvSpPr>
        <p:spPr>
          <a:xfrm>
            <a:off x="6051600" y="3583942"/>
            <a:ext cx="1911300" cy="5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62"/>
          <p:cNvSpPr txBox="1"/>
          <p:nvPr>
            <p:ph idx="4" type="title"/>
          </p:nvPr>
        </p:nvSpPr>
        <p:spPr>
          <a:xfrm>
            <a:off x="1181100" y="3127763"/>
            <a:ext cx="1911300" cy="42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69" name="Google Shape;69;p62"/>
          <p:cNvSpPr txBox="1"/>
          <p:nvPr>
            <p:ph idx="5" type="subTitle"/>
          </p:nvPr>
        </p:nvSpPr>
        <p:spPr>
          <a:xfrm>
            <a:off x="1181100" y="3583942"/>
            <a:ext cx="1911300" cy="5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62"/>
          <p:cNvSpPr txBox="1"/>
          <p:nvPr>
            <p:ph idx="6" type="title"/>
          </p:nvPr>
        </p:nvSpPr>
        <p:spPr>
          <a:xfrm>
            <a:off x="0" y="465966"/>
            <a:ext cx="914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cxnSp>
        <p:nvCxnSpPr>
          <p:cNvPr id="71" name="Google Shape;71;p62"/>
          <p:cNvCxnSpPr/>
          <p:nvPr/>
        </p:nvCxnSpPr>
        <p:spPr>
          <a:xfrm rot="10800000">
            <a:off x="3351850" y="1999350"/>
            <a:ext cx="0" cy="2476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2" name="Google Shape;72;p62"/>
          <p:cNvCxnSpPr/>
          <p:nvPr/>
        </p:nvCxnSpPr>
        <p:spPr>
          <a:xfrm rot="10800000">
            <a:off x="5784975" y="1999350"/>
            <a:ext cx="0" cy="2476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3" name="Google Shape;73;p62"/>
          <p:cNvSpPr/>
          <p:nvPr/>
        </p:nvSpPr>
        <p:spPr>
          <a:xfrm>
            <a:off x="8650801" y="4660801"/>
            <a:ext cx="493200" cy="482700"/>
          </a:xfrm>
          <a:prstGeom prst="rect">
            <a:avLst/>
          </a:prstGeom>
          <a:solidFill>
            <a:srgbClr val="5BBD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p62"/>
          <p:cNvSpPr/>
          <p:nvPr/>
        </p:nvSpPr>
        <p:spPr>
          <a:xfrm>
            <a:off x="1" y="4660801"/>
            <a:ext cx="493200" cy="482700"/>
          </a:xfrm>
          <a:prstGeom prst="rect">
            <a:avLst/>
          </a:prstGeom>
          <a:solidFill>
            <a:srgbClr val="5BBD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 1">
  <p:cSld name="CUSTOM_10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63"/>
          <p:cNvSpPr txBox="1"/>
          <p:nvPr>
            <p:ph type="title"/>
          </p:nvPr>
        </p:nvSpPr>
        <p:spPr>
          <a:xfrm>
            <a:off x="845700" y="461900"/>
            <a:ext cx="7452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77" name="Google Shape;77;p63"/>
          <p:cNvSpPr txBox="1"/>
          <p:nvPr>
            <p:ph idx="1" type="subTitle"/>
          </p:nvPr>
        </p:nvSpPr>
        <p:spPr>
          <a:xfrm>
            <a:off x="6052975" y="1921475"/>
            <a:ext cx="2134800" cy="6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rgbClr val="595959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78" name="Google Shape;78;p63"/>
          <p:cNvSpPr txBox="1"/>
          <p:nvPr>
            <p:ph idx="2" type="subTitle"/>
          </p:nvPr>
        </p:nvSpPr>
        <p:spPr>
          <a:xfrm>
            <a:off x="950925" y="1921475"/>
            <a:ext cx="2134800" cy="6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None/>
              <a:defRPr>
                <a:solidFill>
                  <a:srgbClr val="595959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79" name="Google Shape;79;p63"/>
          <p:cNvSpPr txBox="1"/>
          <p:nvPr>
            <p:ph idx="3" type="subTitle"/>
          </p:nvPr>
        </p:nvSpPr>
        <p:spPr>
          <a:xfrm>
            <a:off x="3509115" y="1921475"/>
            <a:ext cx="2134800" cy="6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None/>
              <a:defRPr>
                <a:solidFill>
                  <a:srgbClr val="595959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80" name="Google Shape;80;p63"/>
          <p:cNvSpPr txBox="1"/>
          <p:nvPr>
            <p:ph idx="4" type="title"/>
          </p:nvPr>
        </p:nvSpPr>
        <p:spPr>
          <a:xfrm>
            <a:off x="1205800" y="1432947"/>
            <a:ext cx="16251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81" name="Google Shape;81;p63"/>
          <p:cNvSpPr txBox="1"/>
          <p:nvPr>
            <p:ph idx="5" type="title"/>
          </p:nvPr>
        </p:nvSpPr>
        <p:spPr>
          <a:xfrm>
            <a:off x="3763989" y="1432947"/>
            <a:ext cx="16251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82" name="Google Shape;82;p63"/>
          <p:cNvSpPr txBox="1"/>
          <p:nvPr>
            <p:ph idx="6" type="title"/>
          </p:nvPr>
        </p:nvSpPr>
        <p:spPr>
          <a:xfrm>
            <a:off x="6307823" y="1432947"/>
            <a:ext cx="16251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34" Type="http://schemas.openxmlformats.org/officeDocument/2006/relationships/theme" Target="../theme/theme1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400"/>
              <a:buFont typeface="Roboto"/>
              <a:buNone/>
              <a:defRPr b="1" i="0" sz="34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boto"/>
              <a:buNone/>
              <a:defRPr b="1" i="0" sz="36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boto"/>
              <a:buNone/>
              <a:defRPr b="1" i="0" sz="36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boto"/>
              <a:buNone/>
              <a:defRPr b="1" i="0" sz="36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boto"/>
              <a:buNone/>
              <a:defRPr b="1" i="0" sz="36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boto"/>
              <a:buNone/>
              <a:defRPr b="1" i="0" sz="36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boto"/>
              <a:buNone/>
              <a:defRPr b="1" i="0" sz="36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boto"/>
              <a:buNone/>
              <a:defRPr b="1" i="0" sz="36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boto"/>
              <a:buNone/>
              <a:defRPr b="1" i="0" sz="36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5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ato"/>
              <a:buChar char="●"/>
              <a:defRPr b="0" i="0" sz="1400" u="none" cap="none" strike="noStrike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ato"/>
              <a:buChar char="○"/>
              <a:defRPr b="0" i="0" sz="1400" u="none" cap="none" strike="noStrike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ato"/>
              <a:buChar char="■"/>
              <a:defRPr b="0" i="0" sz="1400" u="none" cap="none" strike="noStrike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ato"/>
              <a:buChar char="●"/>
              <a:defRPr b="0" i="0" sz="1400" u="none" cap="none" strike="noStrike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ato"/>
              <a:buChar char="○"/>
              <a:defRPr b="0" i="0" sz="1400" u="none" cap="none" strike="noStrike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ato"/>
              <a:buChar char="■"/>
              <a:defRPr b="0" i="0" sz="1400" u="none" cap="none" strike="noStrike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ato"/>
              <a:buChar char="●"/>
              <a:defRPr b="0" i="0" sz="1400" u="none" cap="none" strike="noStrike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ato"/>
              <a:buChar char="○"/>
              <a:defRPr b="0" i="0" sz="1400" u="none" cap="none" strike="noStrike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Lato"/>
              <a:buChar char="■"/>
              <a:defRPr b="0" i="0" sz="1400" u="none" cap="none" strike="noStrike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comments" Target="../comments/comment1.xml"/><Relationship Id="rId4" Type="http://schemas.openxmlformats.org/officeDocument/2006/relationships/image" Target="../media/image1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Relationship Id="rId4" Type="http://schemas.openxmlformats.org/officeDocument/2006/relationships/image" Target="../media/image2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Relationship Id="rId4" Type="http://schemas.openxmlformats.org/officeDocument/2006/relationships/image" Target="../media/image2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Relationship Id="rId4" Type="http://schemas.openxmlformats.org/officeDocument/2006/relationships/image" Target="../media/image2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comments" Target="../comments/comment4.xml"/><Relationship Id="rId4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Relationship Id="rId4" Type="http://schemas.openxmlformats.org/officeDocument/2006/relationships/hyperlink" Target="https://public.tableau.com/app/profile/pinchu.yin/viz/BA775fianlpresentation/Story1?publish=yes" TargetMode="External"/><Relationship Id="rId5" Type="http://schemas.openxmlformats.org/officeDocument/2006/relationships/hyperlink" Target="https://public.tableau.com/app/profile/pinchu.yin/viz/BA775fianlpresentation/Story1?publish=yes" TargetMode="External"/><Relationship Id="rId6" Type="http://schemas.openxmlformats.org/officeDocument/2006/relationships/image" Target="../media/image21.png"/><Relationship Id="rId7" Type="http://schemas.openxmlformats.org/officeDocument/2006/relationships/image" Target="../media/image25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Relationship Id="rId4" Type="http://schemas.openxmlformats.org/officeDocument/2006/relationships/hyperlink" Target="https://public.tableau.com/app/profile/pinchu.yin/viz/BA775fianlpresentation/Story1?publish=yes" TargetMode="External"/><Relationship Id="rId5" Type="http://schemas.openxmlformats.org/officeDocument/2006/relationships/image" Target="../media/image21.png"/><Relationship Id="rId6" Type="http://schemas.openxmlformats.org/officeDocument/2006/relationships/image" Target="../media/image2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Relationship Id="rId4" Type="http://schemas.openxmlformats.org/officeDocument/2006/relationships/image" Target="../media/image2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comments" Target="../comments/comment5.xml"/><Relationship Id="rId4" Type="http://schemas.openxmlformats.org/officeDocument/2006/relationships/image" Target="../media/image2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.png"/><Relationship Id="rId4" Type="http://schemas.openxmlformats.org/officeDocument/2006/relationships/image" Target="../media/image1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2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comments" Target="../comments/comment2.xml"/><Relationship Id="rId4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2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21.png"/><Relationship Id="rId5" Type="http://schemas.openxmlformats.org/officeDocument/2006/relationships/hyperlink" Target="https://data.cms.gov/provider-summary-by-type-of-service/medicare-inpatient-hospitals/medicare-inpatient-hospitals-by-provider-and-service" TargetMode="External"/><Relationship Id="rId6" Type="http://schemas.openxmlformats.org/officeDocument/2006/relationships/hyperlink" Target="https://www.opendatabay.com/data/healthcare/b235f1d0-0a4f-4d02-87a2-2f92f002e009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comments" Target="../comments/comment3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4">
            <a:alphaModFix/>
          </a:blip>
          <a:stretch>
            <a:fillRect/>
          </a:stretch>
        </a:blipFill>
      </p:bgPr>
    </p:bg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"/>
          <p:cNvSpPr txBox="1"/>
          <p:nvPr>
            <p:ph idx="1" type="subTitle"/>
          </p:nvPr>
        </p:nvSpPr>
        <p:spPr>
          <a:xfrm>
            <a:off x="952800" y="4059201"/>
            <a:ext cx="7239000" cy="6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1300">
                <a:solidFill>
                  <a:schemeClr val="lt1"/>
                </a:solidFill>
              </a:rPr>
              <a:t>Team 2:</a:t>
            </a:r>
            <a:r>
              <a:rPr lang="en" sz="1300">
                <a:solidFill>
                  <a:schemeClr val="lt1"/>
                </a:solidFill>
              </a:rPr>
              <a:t> Yangze Li, Tae Yoon Kim, Shengqi Wei, Pin-Chu Yin, Michael Allieri</a:t>
            </a:r>
            <a:endParaRPr sz="1300">
              <a:solidFill>
                <a:schemeClr val="lt1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1700">
              <a:solidFill>
                <a:schemeClr val="lt1"/>
              </a:solidFill>
            </a:endParaRPr>
          </a:p>
        </p:txBody>
      </p:sp>
      <p:sp>
        <p:nvSpPr>
          <p:cNvPr id="237" name="Google Shape;237;p1"/>
          <p:cNvSpPr/>
          <p:nvPr/>
        </p:nvSpPr>
        <p:spPr>
          <a:xfrm>
            <a:off x="4326441" y="3744752"/>
            <a:ext cx="491100" cy="54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p1"/>
          <p:cNvSpPr txBox="1"/>
          <p:nvPr/>
        </p:nvSpPr>
        <p:spPr>
          <a:xfrm>
            <a:off x="1865250" y="1737125"/>
            <a:ext cx="54141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Hospital Costs vs Patient Satisfaction  in U.S. Healthcare</a:t>
            </a:r>
            <a:endParaRPr b="1" sz="3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3ae416b64e7_0_30"/>
          <p:cNvSpPr txBox="1"/>
          <p:nvPr>
            <p:ph type="title"/>
          </p:nvPr>
        </p:nvSpPr>
        <p:spPr>
          <a:xfrm>
            <a:off x="505907" y="98384"/>
            <a:ext cx="7465800" cy="67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2700"/>
              <a:t>EXPLORATORY DATA ANALYSIS </a:t>
            </a:r>
            <a:endParaRPr sz="2700"/>
          </a:p>
        </p:txBody>
      </p:sp>
      <p:pic>
        <p:nvPicPr>
          <p:cNvPr id="313" name="Google Shape;313;g3ae416b64e7_0_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5450" y="4635750"/>
            <a:ext cx="1018651" cy="456275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g3ae416b64e7_0_30"/>
          <p:cNvSpPr/>
          <p:nvPr/>
        </p:nvSpPr>
        <p:spPr>
          <a:xfrm>
            <a:off x="349650" y="593100"/>
            <a:ext cx="8444700" cy="41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5" name="Google Shape;315;g3ae416b64e7_0_30"/>
          <p:cNvSpPr txBox="1"/>
          <p:nvPr/>
        </p:nvSpPr>
        <p:spPr>
          <a:xfrm>
            <a:off x="902100" y="951750"/>
            <a:ext cx="7339800" cy="4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1. Costs Vary Widely Across Hospitals</a:t>
            </a:r>
            <a:endParaRPr sz="120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sz="120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ato"/>
              <a:buChar char="❖"/>
            </a:pPr>
            <a:r>
              <a:rPr lang="en" sz="12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Strong right-skew: most hospitals cluster in a moderate cost range.</a:t>
            </a:r>
            <a:endParaRPr sz="120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ato"/>
              <a:buChar char="❖"/>
            </a:pPr>
            <a:r>
              <a:rPr lang="en" sz="12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 Some hospitals spend far above the national average.</a:t>
            </a:r>
            <a:endParaRPr sz="120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ato"/>
              <a:buChar char="❖"/>
            </a:pPr>
            <a:r>
              <a:rPr lang="en" sz="12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 Cost variation across hospitals is much larger than satisfaction variation.</a:t>
            </a:r>
            <a:endParaRPr sz="120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2. Spending Does Not Predict Patient Experience</a:t>
            </a:r>
            <a:endParaRPr b="1" sz="120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ato"/>
              <a:buChar char="❖"/>
            </a:pPr>
            <a:r>
              <a:rPr lang="en" sz="12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Correlation between cost and satisfaction is basically zero (r ≈ 0.0004).</a:t>
            </a:r>
            <a:endParaRPr sz="120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ato"/>
              <a:buChar char="❖"/>
            </a:pPr>
            <a:r>
              <a:rPr lang="en" sz="12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High-cost hospitals often still fall in the mid satisfaction band.</a:t>
            </a:r>
            <a:endParaRPr sz="120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ato"/>
              <a:buChar char="❖"/>
            </a:pPr>
            <a:r>
              <a:rPr lang="en" sz="12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Several lower-cost hospitals perform just as well or even better.</a:t>
            </a:r>
            <a:endParaRPr sz="120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3. Small Gains Over Time, Big Gaps Across States</a:t>
            </a:r>
            <a:endParaRPr sz="120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ato"/>
              <a:buChar char="❖"/>
            </a:pPr>
            <a:r>
              <a:rPr lang="en" sz="12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From 2016–2020, most states only improved by about 0.1–0.3 stars.</a:t>
            </a:r>
            <a:endParaRPr sz="120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ato"/>
              <a:buChar char="❖"/>
            </a:pPr>
            <a:r>
              <a:rPr lang="en" sz="12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No state gained a full +1.0 star in average rating.</a:t>
            </a:r>
            <a:endParaRPr sz="120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ato"/>
              <a:buChar char="❖"/>
            </a:pPr>
            <a:r>
              <a:rPr lang="en" sz="12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Differences between states (e.g., Nevada ≈ 2 stars vs Wisconsin ≈ 4 stars) are much larger than changes within a state.</a:t>
            </a:r>
            <a:endParaRPr sz="120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3ae416b64e7_0_37"/>
          <p:cNvSpPr txBox="1"/>
          <p:nvPr>
            <p:ph type="title"/>
          </p:nvPr>
        </p:nvSpPr>
        <p:spPr>
          <a:xfrm>
            <a:off x="505907" y="98384"/>
            <a:ext cx="7465800" cy="67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" sz="2700"/>
              <a:t>EXPLORATORY DATA ANALYSIS </a:t>
            </a:r>
            <a:endParaRPr sz="27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 sz="2700"/>
          </a:p>
        </p:txBody>
      </p:sp>
      <p:pic>
        <p:nvPicPr>
          <p:cNvPr id="321" name="Google Shape;321;g3ae416b64e7_0_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5450" y="4635750"/>
            <a:ext cx="1018651" cy="456275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g3ae416b64e7_0_37"/>
          <p:cNvSpPr txBox="1"/>
          <p:nvPr/>
        </p:nvSpPr>
        <p:spPr>
          <a:xfrm>
            <a:off x="902100" y="1015713"/>
            <a:ext cx="7339800" cy="33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2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4. Smaller / Regional Hospitals Improve Faster</a:t>
            </a:r>
            <a:endParaRPr sz="120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ato"/>
              <a:buChar char="❖"/>
            </a:pPr>
            <a:r>
              <a:rPr lang="en" sz="12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Top improvers in satisfaction (Q1) are mostly small or regional hospitals.</a:t>
            </a:r>
            <a:endParaRPr sz="120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ato"/>
              <a:buChar char="❖"/>
            </a:pPr>
            <a:r>
              <a:rPr lang="en" sz="12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Big hospitals in large cities showed little or no change over time.</a:t>
            </a:r>
            <a:endParaRPr sz="120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ato"/>
              <a:buChar char="❖"/>
            </a:pPr>
            <a:r>
              <a:rPr lang="en" sz="12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Smaller hospitals may adapt operations and patient experience more quickly.</a:t>
            </a:r>
            <a:endParaRPr sz="120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en" sz="12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5. High-Value Hospitals: High Satisfaction at Lower Cost</a:t>
            </a:r>
            <a:endParaRPr sz="120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ato"/>
              <a:buChar char="❖"/>
            </a:pPr>
            <a:r>
              <a:rPr lang="en" sz="12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Value Index (z-score) highlights hospitals that deliver high satisfaction with below-average cost.</a:t>
            </a:r>
            <a:endParaRPr sz="120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ato"/>
              <a:buChar char="❖"/>
            </a:pPr>
            <a:r>
              <a:rPr lang="en" sz="12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Examples like Oklahoma Heart Hospital, Caldwell Memorial Hospital, and Citizens Medical Center appear repeatedly in the top 10%.</a:t>
            </a:r>
            <a:endParaRPr sz="120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ato"/>
              <a:buChar char="❖"/>
            </a:pPr>
            <a:r>
              <a:rPr lang="en" sz="12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Outlier analysis finds two extremes:</a:t>
            </a:r>
            <a:endParaRPr sz="120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ato"/>
              <a:buChar char="➢"/>
            </a:pPr>
            <a:r>
              <a:rPr lang="en" sz="12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High-Cost / Low-Satisfaction → inefficient</a:t>
            </a:r>
            <a:endParaRPr sz="120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ato"/>
              <a:buChar char="➢"/>
            </a:pPr>
            <a:r>
              <a:rPr lang="en" sz="12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Low-Cost / High-Satisfaction → “doing more with less”</a:t>
            </a:r>
            <a:endParaRPr sz="120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3" name="Google Shape;323;g3ae416b64e7_0_37"/>
          <p:cNvSpPr/>
          <p:nvPr/>
        </p:nvSpPr>
        <p:spPr>
          <a:xfrm>
            <a:off x="349650" y="593100"/>
            <a:ext cx="8444700" cy="41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3ae416b64e7_0_67"/>
          <p:cNvSpPr txBox="1"/>
          <p:nvPr>
            <p:ph type="title"/>
          </p:nvPr>
        </p:nvSpPr>
        <p:spPr>
          <a:xfrm>
            <a:off x="505907" y="98384"/>
            <a:ext cx="7465800" cy="67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2700"/>
              <a:t>EXPLORATORY DATA ANALYSIS </a:t>
            </a:r>
            <a:endParaRPr sz="27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 sz="2700"/>
          </a:p>
        </p:txBody>
      </p:sp>
      <p:pic>
        <p:nvPicPr>
          <p:cNvPr id="329" name="Google Shape;329;g3ae416b64e7_0_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5450" y="4635750"/>
            <a:ext cx="1018651" cy="456275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g3ae416b64e7_0_67"/>
          <p:cNvSpPr/>
          <p:nvPr/>
        </p:nvSpPr>
        <p:spPr>
          <a:xfrm>
            <a:off x="349650" y="593100"/>
            <a:ext cx="8444700" cy="41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1" name="Google Shape;331;g3ae416b64e7_0_67"/>
          <p:cNvSpPr txBox="1"/>
          <p:nvPr/>
        </p:nvSpPr>
        <p:spPr>
          <a:xfrm>
            <a:off x="908225" y="1278925"/>
            <a:ext cx="7330800" cy="30582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en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6</a:t>
            </a:r>
            <a:r>
              <a:rPr b="1" i="1" lang="en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. What Actually Relates to Satisfaction</a:t>
            </a:r>
            <a:endParaRPr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ato"/>
              <a:buChar char="❖"/>
            </a:pPr>
            <a:r>
              <a:rPr lang="en" sz="12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Cost and answer percent have very weak links with satisfaction.</a:t>
            </a:r>
            <a:endParaRPr sz="120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ato"/>
              <a:buChar char="❖"/>
            </a:pPr>
            <a:r>
              <a:rPr lang="en" sz="12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HCAHPS Linear Mean Value is strongly aligned with higher star ratings.</a:t>
            </a:r>
            <a:endParaRPr sz="120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ato"/>
              <a:buChar char="❖"/>
            </a:pPr>
            <a:r>
              <a:rPr lang="en" sz="12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When we control for case complexity , high-severity hospitals pay much more but do not get higher satisfaction.</a:t>
            </a:r>
            <a:endParaRPr sz="120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ato"/>
              <a:buChar char="❖"/>
            </a:pPr>
            <a:r>
              <a:rPr lang="en" sz="12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Hospitals treating high-severity cases spend much more, but they do not generate higher satisfaction. As a result, the satisfaction gained per $1,000 spent is significantly lower compared to low-severity hospitals.</a:t>
            </a:r>
            <a:endParaRPr sz="120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4">
            <a:alphaModFix/>
          </a:blip>
          <a:stretch>
            <a:fillRect/>
          </a:stretch>
        </a:blipFill>
      </p:bgPr>
    </p:bg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15"/>
          <p:cNvSpPr txBox="1"/>
          <p:nvPr>
            <p:ph type="title"/>
          </p:nvPr>
        </p:nvSpPr>
        <p:spPr>
          <a:xfrm>
            <a:off x="5030275" y="2187100"/>
            <a:ext cx="3180900" cy="153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/>
              <a:t>Dashboard Showcase</a:t>
            </a:r>
            <a:endParaRPr/>
          </a:p>
        </p:txBody>
      </p:sp>
      <p:sp>
        <p:nvSpPr>
          <p:cNvPr id="337" name="Google Shape;337;p15"/>
          <p:cNvSpPr txBox="1"/>
          <p:nvPr/>
        </p:nvSpPr>
        <p:spPr>
          <a:xfrm>
            <a:off x="3354875" y="1418000"/>
            <a:ext cx="16032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b="0" i="0" lang="en" sz="96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05</a:t>
            </a:r>
            <a:endParaRPr b="0" i="0" sz="96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3ae416b64e7_0_23"/>
          <p:cNvSpPr txBox="1"/>
          <p:nvPr>
            <p:ph type="title"/>
          </p:nvPr>
        </p:nvSpPr>
        <p:spPr>
          <a:xfrm>
            <a:off x="505901" y="3"/>
            <a:ext cx="6912900" cy="45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2700" u="sng">
                <a:solidFill>
                  <a:schemeClr val="hlink"/>
                </a:solidFill>
                <a:hlinkClick r:id="rId4"/>
              </a:rPr>
              <a:t>DASHBOARD</a:t>
            </a:r>
            <a:r>
              <a:rPr lang="en" sz="2700" u="sng">
                <a:solidFill>
                  <a:schemeClr val="hlink"/>
                </a:solidFill>
                <a:hlinkClick r:id="rId5"/>
              </a:rPr>
              <a:t> </a:t>
            </a:r>
            <a:endParaRPr sz="2700"/>
          </a:p>
        </p:txBody>
      </p:sp>
      <p:pic>
        <p:nvPicPr>
          <p:cNvPr id="343" name="Google Shape;343;g3ae416b64e7_0_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5450" y="4635750"/>
            <a:ext cx="1018651" cy="456275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g3ae416b64e7_0_23"/>
          <p:cNvSpPr/>
          <p:nvPr/>
        </p:nvSpPr>
        <p:spPr>
          <a:xfrm>
            <a:off x="508400" y="434350"/>
            <a:ext cx="8444700" cy="41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45" name="Google Shape;345;g3ae416b64e7_0_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04100" y="518575"/>
            <a:ext cx="7207249" cy="4573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3aeae17006e_0_27"/>
          <p:cNvSpPr txBox="1"/>
          <p:nvPr>
            <p:ph type="title"/>
          </p:nvPr>
        </p:nvSpPr>
        <p:spPr>
          <a:xfrm>
            <a:off x="505901" y="25754"/>
            <a:ext cx="6775500" cy="3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2500" u="sng">
                <a:solidFill>
                  <a:schemeClr val="hlink"/>
                </a:solidFill>
                <a:hlinkClick r:id="rId4"/>
              </a:rPr>
              <a:t>DASHBOARD</a:t>
            </a:r>
            <a:endParaRPr sz="2500"/>
          </a:p>
        </p:txBody>
      </p:sp>
      <p:pic>
        <p:nvPicPr>
          <p:cNvPr id="351" name="Google Shape;351;g3aeae17006e_0_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5450" y="4635750"/>
            <a:ext cx="1018651" cy="456275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g3aeae17006e_0_27"/>
          <p:cNvSpPr/>
          <p:nvPr/>
        </p:nvSpPr>
        <p:spPr>
          <a:xfrm>
            <a:off x="487233" y="424917"/>
            <a:ext cx="8444700" cy="41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53" name="Google Shape;353;g3aeae17006e_0_27" title="Screenshot 2025-12-08 at 3.21.28 PM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92675" y="487200"/>
            <a:ext cx="6716600" cy="456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8"/>
          <p:cNvSpPr txBox="1"/>
          <p:nvPr>
            <p:ph type="title"/>
          </p:nvPr>
        </p:nvSpPr>
        <p:spPr>
          <a:xfrm>
            <a:off x="455100" y="298000"/>
            <a:ext cx="3018900" cy="12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" sz="3500"/>
              <a:t>Data Source &amp; Methodology</a:t>
            </a:r>
            <a:endParaRPr sz="3500"/>
          </a:p>
        </p:txBody>
      </p:sp>
      <p:sp>
        <p:nvSpPr>
          <p:cNvPr id="359" name="Google Shape;359;p8"/>
          <p:cNvSpPr txBox="1"/>
          <p:nvPr>
            <p:ph idx="1" type="subTitle"/>
          </p:nvPr>
        </p:nvSpPr>
        <p:spPr>
          <a:xfrm>
            <a:off x="558150" y="1700225"/>
            <a:ext cx="3501000" cy="308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chemeClr val="dk1"/>
                </a:solidFill>
              </a:rPr>
              <a:t>Data Source:</a:t>
            </a:r>
            <a:endParaRPr b="1"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❖"/>
            </a:pPr>
            <a:r>
              <a:rPr b="1" lang="en" sz="1200">
                <a:solidFill>
                  <a:schemeClr val="dk1"/>
                </a:solidFill>
              </a:rPr>
              <a:t>Source:</a:t>
            </a:r>
            <a:r>
              <a:rPr lang="en" sz="1200">
                <a:solidFill>
                  <a:schemeClr val="dk1"/>
                </a:solidFill>
              </a:rPr>
              <a:t> Centers for Medicare &amp; Medicaid Services (CMS).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❖"/>
            </a:pPr>
            <a:r>
              <a:rPr b="1" lang="en" sz="1200">
                <a:solidFill>
                  <a:schemeClr val="dk1"/>
                </a:solidFill>
              </a:rPr>
              <a:t>Volume:</a:t>
            </a:r>
            <a:r>
              <a:rPr lang="en" sz="1200">
                <a:solidFill>
                  <a:schemeClr val="dk1"/>
                </a:solidFill>
              </a:rPr>
              <a:t> 5 years of data (2016-2020), approx. 1.14 GB.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chemeClr val="dk1"/>
                </a:solidFill>
              </a:rPr>
              <a:t>Methodology:</a:t>
            </a:r>
            <a:endParaRPr b="1"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❖"/>
            </a:pPr>
            <a:r>
              <a:rPr b="1" lang="en" sz="1200">
                <a:solidFill>
                  <a:schemeClr val="dk1"/>
                </a:solidFill>
              </a:rPr>
              <a:t>Standardization:</a:t>
            </a:r>
            <a:r>
              <a:rPr lang="en" sz="1200">
                <a:solidFill>
                  <a:schemeClr val="dk1"/>
                </a:solidFill>
              </a:rPr>
              <a:t> Unified Provider IDs (6-digit format) to join Cost and Satisfaction tables.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❖"/>
            </a:pPr>
            <a:r>
              <a:rPr b="1" lang="en" sz="1200">
                <a:solidFill>
                  <a:schemeClr val="dk1"/>
                </a:solidFill>
              </a:rPr>
              <a:t>Metric Creation:</a:t>
            </a:r>
            <a:r>
              <a:rPr lang="en" sz="1200">
                <a:solidFill>
                  <a:schemeClr val="dk1"/>
                </a:solidFill>
              </a:rPr>
              <a:t> Constructed a </a:t>
            </a:r>
            <a:r>
              <a:rPr b="1" lang="en" sz="1200">
                <a:solidFill>
                  <a:schemeClr val="dk1"/>
                </a:solidFill>
              </a:rPr>
              <a:t>Value Index</a:t>
            </a:r>
            <a:r>
              <a:rPr lang="en" sz="1200">
                <a:solidFill>
                  <a:schemeClr val="dk1"/>
                </a:solidFill>
              </a:rPr>
              <a:t> using Z-scores to normalize data across different years.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0" name="Google Shape;360;p8"/>
          <p:cNvSpPr/>
          <p:nvPr/>
        </p:nvSpPr>
        <p:spPr>
          <a:xfrm>
            <a:off x="455100" y="1486288"/>
            <a:ext cx="491100" cy="54600"/>
          </a:xfrm>
          <a:prstGeom prst="rect">
            <a:avLst/>
          </a:prstGeom>
          <a:solidFill>
            <a:srgbClr val="5BBD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1" name="Google Shape;361;p8" title="Screenshot 2025-12-07 at 11.47.06 A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65900" y="1274275"/>
            <a:ext cx="4578099" cy="3869229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p8"/>
          <p:cNvSpPr/>
          <p:nvPr/>
        </p:nvSpPr>
        <p:spPr>
          <a:xfrm>
            <a:off x="4565950" y="0"/>
            <a:ext cx="4578000" cy="1273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63" name="Google Shape;363;p8"/>
          <p:cNvSpPr txBox="1"/>
          <p:nvPr/>
        </p:nvSpPr>
        <p:spPr>
          <a:xfrm>
            <a:off x="4565950" y="593650"/>
            <a:ext cx="2903100" cy="6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Entity Relationship Diagram (ERD):</a:t>
            </a:r>
            <a:endParaRPr sz="120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4">
            <a:alphaModFix/>
          </a:blip>
          <a:stretch>
            <a:fillRect/>
          </a:stretch>
        </a:blipFill>
      </p:bgPr>
    </p:bg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17"/>
          <p:cNvSpPr txBox="1"/>
          <p:nvPr>
            <p:ph type="title"/>
          </p:nvPr>
        </p:nvSpPr>
        <p:spPr>
          <a:xfrm>
            <a:off x="3855425" y="1950750"/>
            <a:ext cx="2956200" cy="12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3600"/>
              <a:t>Conclusion &amp; Future Work</a:t>
            </a:r>
            <a:endParaRPr sz="3600"/>
          </a:p>
        </p:txBody>
      </p:sp>
      <p:sp>
        <p:nvSpPr>
          <p:cNvPr id="369" name="Google Shape;369;p17"/>
          <p:cNvSpPr txBox="1"/>
          <p:nvPr/>
        </p:nvSpPr>
        <p:spPr>
          <a:xfrm>
            <a:off x="2066725" y="1740600"/>
            <a:ext cx="16404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b="0" i="0" lang="en" sz="96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06</a:t>
            </a:r>
            <a:endParaRPr b="0" i="0" sz="96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18"/>
          <p:cNvSpPr txBox="1"/>
          <p:nvPr>
            <p:ph type="title"/>
          </p:nvPr>
        </p:nvSpPr>
        <p:spPr>
          <a:xfrm>
            <a:off x="456475" y="270025"/>
            <a:ext cx="3473100" cy="14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" sz="2400"/>
              <a:t>Conclusion &amp; Recommendations</a:t>
            </a:r>
            <a:endParaRPr sz="2400"/>
          </a:p>
        </p:txBody>
      </p:sp>
      <p:grpSp>
        <p:nvGrpSpPr>
          <p:cNvPr id="375" name="Google Shape;375;p18"/>
          <p:cNvGrpSpPr/>
          <p:nvPr/>
        </p:nvGrpSpPr>
        <p:grpSpPr>
          <a:xfrm rot="5400000">
            <a:off x="5283990" y="1358507"/>
            <a:ext cx="3148026" cy="2425875"/>
            <a:chOff x="4644625" y="1198925"/>
            <a:chExt cx="3711857" cy="2860364"/>
          </a:xfrm>
        </p:grpSpPr>
        <p:sp>
          <p:nvSpPr>
            <p:cNvPr id="376" name="Google Shape;376;p18"/>
            <p:cNvSpPr/>
            <p:nvPr/>
          </p:nvSpPr>
          <p:spPr>
            <a:xfrm>
              <a:off x="4644625" y="1198925"/>
              <a:ext cx="3711857" cy="2860364"/>
            </a:xfrm>
            <a:custGeom>
              <a:rect b="b" l="l" r="r" t="t"/>
              <a:pathLst>
                <a:path extrusionOk="0" h="37956" w="49255">
                  <a:moveTo>
                    <a:pt x="45070" y="3913"/>
                  </a:moveTo>
                  <a:lnTo>
                    <a:pt x="45070" y="34189"/>
                  </a:lnTo>
                  <a:lnTo>
                    <a:pt x="4310" y="34189"/>
                  </a:lnTo>
                  <a:lnTo>
                    <a:pt x="4310" y="3913"/>
                  </a:lnTo>
                  <a:close/>
                  <a:moveTo>
                    <a:pt x="1988" y="0"/>
                  </a:moveTo>
                  <a:cubicBezTo>
                    <a:pt x="879" y="0"/>
                    <a:pt x="0" y="879"/>
                    <a:pt x="0" y="1988"/>
                  </a:cubicBezTo>
                  <a:lnTo>
                    <a:pt x="0" y="35968"/>
                  </a:lnTo>
                  <a:cubicBezTo>
                    <a:pt x="0" y="37056"/>
                    <a:pt x="879" y="37956"/>
                    <a:pt x="1988" y="37956"/>
                  </a:cubicBezTo>
                  <a:lnTo>
                    <a:pt x="47266" y="37956"/>
                  </a:lnTo>
                  <a:cubicBezTo>
                    <a:pt x="48355" y="37956"/>
                    <a:pt x="49254" y="37056"/>
                    <a:pt x="49254" y="35968"/>
                  </a:cubicBezTo>
                  <a:lnTo>
                    <a:pt x="49254" y="1988"/>
                  </a:lnTo>
                  <a:cubicBezTo>
                    <a:pt x="49254" y="879"/>
                    <a:pt x="48355" y="0"/>
                    <a:pt x="472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" name="Google Shape;377;p18"/>
            <p:cNvSpPr/>
            <p:nvPr/>
          </p:nvSpPr>
          <p:spPr>
            <a:xfrm>
              <a:off x="8108692" y="2540313"/>
              <a:ext cx="177600" cy="1776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78" name="Google Shape;378;p18"/>
          <p:cNvSpPr/>
          <p:nvPr/>
        </p:nvSpPr>
        <p:spPr>
          <a:xfrm>
            <a:off x="563276" y="1144174"/>
            <a:ext cx="491100" cy="54600"/>
          </a:xfrm>
          <a:prstGeom prst="rect">
            <a:avLst/>
          </a:prstGeom>
          <a:solidFill>
            <a:srgbClr val="5BBD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9" name="Google Shape;379;p18"/>
          <p:cNvSpPr txBox="1"/>
          <p:nvPr>
            <p:ph idx="1" type="body"/>
          </p:nvPr>
        </p:nvSpPr>
        <p:spPr>
          <a:xfrm>
            <a:off x="456475" y="1198775"/>
            <a:ext cx="3153000" cy="30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 sz="1100"/>
              <a:t>Summary:</a:t>
            </a:r>
            <a:endParaRPr b="1" sz="1100"/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Char char="❖"/>
            </a:pPr>
            <a:r>
              <a:rPr lang="en" sz="1200"/>
              <a:t>Spending does not meaningfully improve patient satisfaction.</a:t>
            </a:r>
            <a:endParaRPr baseline="30000" sz="1200"/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Char char="❖"/>
            </a:pPr>
            <a:r>
              <a:rPr lang="en" sz="1200"/>
              <a:t>“Value” comes more from operations and patient experience, not from bigger budgets.</a:t>
            </a:r>
            <a:endParaRPr sz="1200"/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Char char="❖"/>
            </a:pPr>
            <a:r>
              <a:rPr b="1" lang="en" sz="1200"/>
              <a:t>Recommendations:</a:t>
            </a:r>
            <a:endParaRPr b="1" sz="1200"/>
          </a:p>
          <a:p>
            <a:pPr indent="-3048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Char char="➢"/>
            </a:pPr>
            <a:r>
              <a:rPr b="1" lang="en" sz="1200"/>
              <a:t>For Stakeholders:</a:t>
            </a:r>
            <a:r>
              <a:rPr lang="en" sz="1200"/>
              <a:t> Stop assuming budget increases will fix satisfaction issues.</a:t>
            </a:r>
            <a:endParaRPr sz="1200"/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Char char="❖"/>
            </a:pPr>
            <a:r>
              <a:rPr b="1" lang="en" sz="1200"/>
              <a:t>Best Practices:</a:t>
            </a:r>
            <a:r>
              <a:rPr lang="en" sz="1200"/>
              <a:t> </a:t>
            </a:r>
            <a:r>
              <a:rPr lang="en" sz="1200"/>
              <a:t>Learn from high-value regional hospitals (e.g., Citizens Medical) to understand what operational practices drive satisfaction.</a:t>
            </a:r>
            <a:endParaRPr baseline="30000" sz="1200"/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Char char="❖"/>
            </a:pPr>
            <a:r>
              <a:rPr b="1" lang="en" sz="1200"/>
              <a:t>Metric:</a:t>
            </a:r>
            <a:r>
              <a:rPr lang="en" sz="1200"/>
              <a:t> Adopt "Linear Mean Value" as a KPI, as it correlates strongly with star ratings.</a:t>
            </a:r>
            <a:endParaRPr b="1" sz="1200"/>
          </a:p>
        </p:txBody>
      </p:sp>
      <p:pic>
        <p:nvPicPr>
          <p:cNvPr id="380" name="Google Shape;38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75650" y="1265200"/>
            <a:ext cx="1950500" cy="2612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19"/>
          <p:cNvSpPr txBox="1"/>
          <p:nvPr>
            <p:ph type="title"/>
          </p:nvPr>
        </p:nvSpPr>
        <p:spPr>
          <a:xfrm>
            <a:off x="5657075" y="292650"/>
            <a:ext cx="2862600" cy="12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" sz="3000">
                <a:solidFill>
                  <a:schemeClr val="lt1"/>
                </a:solidFill>
              </a:rPr>
              <a:t>References &amp; AI Disclosure</a:t>
            </a:r>
            <a:endParaRPr sz="3000">
              <a:solidFill>
                <a:schemeClr val="lt1"/>
              </a:solidFill>
            </a:endParaRPr>
          </a:p>
        </p:txBody>
      </p:sp>
      <p:sp>
        <p:nvSpPr>
          <p:cNvPr id="386" name="Google Shape;386;p19"/>
          <p:cNvSpPr txBox="1"/>
          <p:nvPr>
            <p:ph idx="1" type="subTitle"/>
          </p:nvPr>
        </p:nvSpPr>
        <p:spPr>
          <a:xfrm>
            <a:off x="5515175" y="1535550"/>
            <a:ext cx="31464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chemeClr val="lt1"/>
                </a:solidFill>
              </a:rPr>
              <a:t>References:</a:t>
            </a:r>
            <a:endParaRPr b="1" sz="1000">
              <a:solidFill>
                <a:schemeClr val="lt1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❖"/>
            </a:pPr>
            <a:r>
              <a:rPr lang="en" sz="1000">
                <a:solidFill>
                  <a:schemeClr val="lt1"/>
                </a:solidFill>
              </a:rPr>
              <a:t>CMS Hospital General Information &amp; HCAHPS Survey Data (2016-2020).</a:t>
            </a:r>
            <a:endParaRPr sz="1000">
              <a:solidFill>
                <a:schemeClr val="lt1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❖"/>
            </a:pPr>
            <a:r>
              <a:rPr lang="en" sz="1000">
                <a:solidFill>
                  <a:schemeClr val="lt1"/>
                </a:solidFill>
              </a:rPr>
              <a:t>BA775 Course Materials.</a:t>
            </a:r>
            <a:endParaRPr sz="10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100"/>
              <a:buNone/>
            </a:pPr>
            <a:r>
              <a:rPr b="1" lang="en" sz="1000">
                <a:solidFill>
                  <a:schemeClr val="lt1"/>
                </a:solidFill>
              </a:rPr>
              <a:t>Generative AI Disclosure:</a:t>
            </a:r>
            <a:endParaRPr b="1" sz="1000">
              <a:solidFill>
                <a:schemeClr val="lt1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❖"/>
            </a:pPr>
            <a:r>
              <a:rPr b="1" lang="en" sz="1000">
                <a:solidFill>
                  <a:schemeClr val="lt1"/>
                </a:solidFill>
              </a:rPr>
              <a:t>Tools Used:</a:t>
            </a:r>
            <a:r>
              <a:rPr lang="en" sz="1000">
                <a:solidFill>
                  <a:schemeClr val="lt1"/>
                </a:solidFill>
              </a:rPr>
              <a:t> ChatGPT.</a:t>
            </a:r>
            <a:endParaRPr sz="1000">
              <a:solidFill>
                <a:schemeClr val="lt1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❖"/>
            </a:pPr>
            <a:r>
              <a:rPr b="1" lang="en" sz="1000">
                <a:solidFill>
                  <a:schemeClr val="lt1"/>
                </a:solidFill>
              </a:rPr>
              <a:t>Purpose:</a:t>
            </a:r>
            <a:r>
              <a:rPr lang="en" sz="1000">
                <a:solidFill>
                  <a:schemeClr val="lt1"/>
                </a:solidFill>
              </a:rPr>
              <a:t> Brainstorming outlines, summarizing research, and debugging Python/SQL code.</a:t>
            </a:r>
            <a:endParaRPr sz="1000">
              <a:solidFill>
                <a:schemeClr val="lt1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❖"/>
            </a:pPr>
            <a:r>
              <a:rPr b="1" lang="en" sz="1000">
                <a:solidFill>
                  <a:schemeClr val="lt1"/>
                </a:solidFill>
              </a:rPr>
              <a:t>Statement:</a:t>
            </a:r>
            <a:r>
              <a:rPr lang="en" sz="1000">
                <a:solidFill>
                  <a:schemeClr val="lt1"/>
                </a:solidFill>
              </a:rPr>
              <a:t> All AI-generated content was reviewed, edited, and validated by the team for accuracy and originality.</a:t>
            </a:r>
            <a:endParaRPr sz="1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adc8a1442f_1_3"/>
          <p:cNvSpPr/>
          <p:nvPr/>
        </p:nvSpPr>
        <p:spPr>
          <a:xfrm>
            <a:off x="-148275" y="1344975"/>
            <a:ext cx="7970100" cy="1016700"/>
          </a:xfrm>
          <a:prstGeom prst="rect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44" name="Google Shape;244;g3adc8a1442f_1_3"/>
          <p:cNvSpPr/>
          <p:nvPr/>
        </p:nvSpPr>
        <p:spPr>
          <a:xfrm>
            <a:off x="1661975" y="2947375"/>
            <a:ext cx="7618500" cy="946200"/>
          </a:xfrm>
          <a:prstGeom prst="rect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45" name="Google Shape;245;g3adc8a1442f_1_3"/>
          <p:cNvSpPr txBox="1"/>
          <p:nvPr>
            <p:ph idx="2" type="ctrTitle"/>
          </p:nvPr>
        </p:nvSpPr>
        <p:spPr>
          <a:xfrm>
            <a:off x="830500" y="2003825"/>
            <a:ext cx="1616100" cy="3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r>
              <a:rPr lang="en">
                <a:solidFill>
                  <a:schemeClr val="dk2"/>
                </a:solidFill>
              </a:rPr>
              <a:t>Executive Summary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46" name="Google Shape;246;g3adc8a1442f_1_3">
            <a:hlinkClick/>
          </p:cNvPr>
          <p:cNvSpPr txBox="1"/>
          <p:nvPr>
            <p:ph idx="3" type="title"/>
          </p:nvPr>
        </p:nvSpPr>
        <p:spPr>
          <a:xfrm>
            <a:off x="518535" y="1522264"/>
            <a:ext cx="1834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dk2"/>
                </a:solidFill>
              </a:rPr>
              <a:t>01</a:t>
            </a:r>
            <a:endParaRPr sz="4800">
              <a:solidFill>
                <a:schemeClr val="dk2"/>
              </a:solidFill>
            </a:endParaRPr>
          </a:p>
        </p:txBody>
      </p:sp>
      <p:sp>
        <p:nvSpPr>
          <p:cNvPr id="247" name="Google Shape;247;g3adc8a1442f_1_3"/>
          <p:cNvSpPr txBox="1"/>
          <p:nvPr>
            <p:ph idx="4" type="ctrTitle"/>
          </p:nvPr>
        </p:nvSpPr>
        <p:spPr>
          <a:xfrm>
            <a:off x="2900232" y="2003828"/>
            <a:ext cx="1659600" cy="3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2"/>
                </a:solidFill>
              </a:rPr>
              <a:t>Problem Definition &amp; Motivation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48" name="Google Shape;248;g3adc8a1442f_1_3">
            <a:hlinkClick/>
          </p:cNvPr>
          <p:cNvSpPr txBox="1"/>
          <p:nvPr>
            <p:ph idx="6" type="title"/>
          </p:nvPr>
        </p:nvSpPr>
        <p:spPr>
          <a:xfrm>
            <a:off x="3268064" y="1522253"/>
            <a:ext cx="9240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dk2"/>
                </a:solidFill>
              </a:rPr>
              <a:t>02</a:t>
            </a:r>
            <a:endParaRPr sz="4800">
              <a:solidFill>
                <a:schemeClr val="dk2"/>
              </a:solidFill>
            </a:endParaRPr>
          </a:p>
        </p:txBody>
      </p:sp>
      <p:sp>
        <p:nvSpPr>
          <p:cNvPr id="249" name="Google Shape;249;g3adc8a1442f_1_3"/>
          <p:cNvSpPr txBox="1"/>
          <p:nvPr>
            <p:ph idx="7" type="ctrTitle"/>
          </p:nvPr>
        </p:nvSpPr>
        <p:spPr>
          <a:xfrm>
            <a:off x="5281938" y="2003828"/>
            <a:ext cx="1659600" cy="3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</a:pPr>
            <a:r>
              <a:rPr lang="en">
                <a:solidFill>
                  <a:schemeClr val="dk2"/>
                </a:solidFill>
              </a:rPr>
              <a:t>Data &amp; Methodology</a:t>
            </a:r>
            <a:endParaRPr>
              <a:solidFill>
                <a:schemeClr val="dk2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50" name="Google Shape;250;g3adc8a1442f_1_3">
            <a:hlinkClick/>
          </p:cNvPr>
          <p:cNvSpPr txBox="1"/>
          <p:nvPr>
            <p:ph idx="9" type="title"/>
          </p:nvPr>
        </p:nvSpPr>
        <p:spPr>
          <a:xfrm>
            <a:off x="5106815" y="1522250"/>
            <a:ext cx="1834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dk2"/>
                </a:solidFill>
              </a:rPr>
              <a:t>03</a:t>
            </a:r>
            <a:endParaRPr sz="4800">
              <a:solidFill>
                <a:schemeClr val="dk2"/>
              </a:solidFill>
            </a:endParaRPr>
          </a:p>
        </p:txBody>
      </p:sp>
      <p:sp>
        <p:nvSpPr>
          <p:cNvPr id="251" name="Google Shape;251;g3adc8a1442f_1_3"/>
          <p:cNvSpPr txBox="1"/>
          <p:nvPr>
            <p:ph idx="13" type="ctrTitle"/>
          </p:nvPr>
        </p:nvSpPr>
        <p:spPr>
          <a:xfrm>
            <a:off x="2103175" y="3524925"/>
            <a:ext cx="1827300" cy="29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</a:pPr>
            <a:r>
              <a:rPr lang="en">
                <a:solidFill>
                  <a:schemeClr val="dk2"/>
                </a:solidFill>
              </a:rPr>
              <a:t>Key Analysis &amp; Findings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52" name="Google Shape;252;g3adc8a1442f_1_3">
            <a:hlinkClick/>
          </p:cNvPr>
          <p:cNvSpPr txBox="1"/>
          <p:nvPr>
            <p:ph idx="15" type="title"/>
          </p:nvPr>
        </p:nvSpPr>
        <p:spPr>
          <a:xfrm>
            <a:off x="2493900" y="3056050"/>
            <a:ext cx="8832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04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53" name="Google Shape;253;g3adc8a1442f_1_3"/>
          <p:cNvSpPr txBox="1"/>
          <p:nvPr>
            <p:ph idx="16" type="ctrTitle"/>
          </p:nvPr>
        </p:nvSpPr>
        <p:spPr>
          <a:xfrm>
            <a:off x="4387450" y="3524925"/>
            <a:ext cx="1659600" cy="29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</a:pPr>
            <a:r>
              <a:rPr lang="en">
                <a:solidFill>
                  <a:schemeClr val="dk2"/>
                </a:solidFill>
              </a:rPr>
              <a:t>Dashboard Showcase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54" name="Google Shape;254;g3adc8a1442f_1_3">
            <a:hlinkClick/>
          </p:cNvPr>
          <p:cNvSpPr txBox="1"/>
          <p:nvPr>
            <p:ph idx="18" type="title"/>
          </p:nvPr>
        </p:nvSpPr>
        <p:spPr>
          <a:xfrm>
            <a:off x="4775643" y="3056050"/>
            <a:ext cx="8832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05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55" name="Google Shape;255;g3adc8a1442f_1_3"/>
          <p:cNvSpPr txBox="1"/>
          <p:nvPr>
            <p:ph idx="19" type="ctrTitle"/>
          </p:nvPr>
        </p:nvSpPr>
        <p:spPr>
          <a:xfrm>
            <a:off x="6504025" y="3524925"/>
            <a:ext cx="1962300" cy="29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</a:pPr>
            <a:r>
              <a:rPr lang="en">
                <a:solidFill>
                  <a:schemeClr val="dk2"/>
                </a:solidFill>
              </a:rPr>
              <a:t>Conclusion &amp; Future Work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56" name="Google Shape;256;g3adc8a1442f_1_3">
            <a:hlinkClick/>
          </p:cNvPr>
          <p:cNvSpPr txBox="1"/>
          <p:nvPr>
            <p:ph idx="21" type="title"/>
          </p:nvPr>
        </p:nvSpPr>
        <p:spPr>
          <a:xfrm>
            <a:off x="6962280" y="3056050"/>
            <a:ext cx="1045800" cy="577800"/>
          </a:xfrm>
          <a:prstGeom prst="rect">
            <a:avLst/>
          </a:prstGeom>
        </p:spPr>
        <p:txBody>
          <a:bodyPr anchorCtr="0" anchor="ctr" bIns="91425" lIns="11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06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57" name="Google Shape;257;g3adc8a1442f_1_3"/>
          <p:cNvSpPr txBox="1"/>
          <p:nvPr>
            <p:ph type="ctrTitle"/>
          </p:nvPr>
        </p:nvSpPr>
        <p:spPr>
          <a:xfrm>
            <a:off x="824975" y="325650"/>
            <a:ext cx="12219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</a:rPr>
              <a:t>Table of contents</a:t>
            </a:r>
            <a:endParaRPr sz="20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3ae2ff6a090_0_41"/>
          <p:cNvSpPr txBox="1"/>
          <p:nvPr>
            <p:ph type="title"/>
          </p:nvPr>
        </p:nvSpPr>
        <p:spPr>
          <a:xfrm>
            <a:off x="1302900" y="1586250"/>
            <a:ext cx="7224000" cy="197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chemeClr val="lt1"/>
                </a:solidFill>
              </a:rPr>
              <a:t>T</a:t>
            </a:r>
            <a:r>
              <a:rPr lang="en" sz="9600">
                <a:solidFill>
                  <a:schemeClr val="lt1"/>
                </a:solidFill>
              </a:rPr>
              <a:t>hank You！</a:t>
            </a:r>
            <a:endParaRPr sz="96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28"/>
          <p:cNvSpPr txBox="1"/>
          <p:nvPr>
            <p:ph type="title"/>
          </p:nvPr>
        </p:nvSpPr>
        <p:spPr>
          <a:xfrm>
            <a:off x="760775" y="3567925"/>
            <a:ext cx="5046900" cy="11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7200"/>
              <a:t>Question ？</a:t>
            </a:r>
            <a:endParaRPr sz="72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"/>
          <p:cNvSpPr txBox="1"/>
          <p:nvPr>
            <p:ph type="title"/>
          </p:nvPr>
        </p:nvSpPr>
        <p:spPr>
          <a:xfrm>
            <a:off x="5957000" y="2817225"/>
            <a:ext cx="2291100" cy="13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3600"/>
              <a:t>Executive Summary</a:t>
            </a:r>
            <a:endParaRPr sz="3600"/>
          </a:p>
        </p:txBody>
      </p:sp>
      <p:sp>
        <p:nvSpPr>
          <p:cNvPr id="263" name="Google Shape;263;p3"/>
          <p:cNvSpPr txBox="1"/>
          <p:nvPr/>
        </p:nvSpPr>
        <p:spPr>
          <a:xfrm>
            <a:off x="3794550" y="2648175"/>
            <a:ext cx="25908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b="1" i="0" lang="en" sz="96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01</a:t>
            </a:r>
            <a:endParaRPr b="0" i="0" sz="9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"/>
          <p:cNvSpPr txBox="1"/>
          <p:nvPr>
            <p:ph idx="1" type="body"/>
          </p:nvPr>
        </p:nvSpPr>
        <p:spPr>
          <a:xfrm>
            <a:off x="903450" y="1155200"/>
            <a:ext cx="7337100" cy="24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36000" spcFirstLastPara="1" rIns="36000" wrap="square" tIns="360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The Core Question:</a:t>
            </a:r>
            <a:r>
              <a:rPr lang="en">
                <a:solidFill>
                  <a:schemeClr val="dk1"/>
                </a:solidFill>
              </a:rPr>
              <a:t> Does higher hospital spending lead to higher patient satisfaction?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Key Findings: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b="1" lang="en">
                <a:solidFill>
                  <a:schemeClr val="dk1"/>
                </a:solidFill>
                <a:highlight>
                  <a:srgbClr val="FFD966"/>
                </a:highlight>
              </a:rPr>
              <a:t>Cost doesn’t guarantee better experience</a:t>
            </a:r>
            <a:r>
              <a:rPr b="1" lang="en">
                <a:solidFill>
                  <a:schemeClr val="dk1"/>
                </a:solidFill>
              </a:rPr>
              <a:t>:  </a:t>
            </a:r>
            <a:r>
              <a:rPr lang="en">
                <a:solidFill>
                  <a:schemeClr val="dk1"/>
                </a:solidFill>
              </a:rPr>
              <a:t>Higher inpatient costs do not improve satisfaction scores. In many states, hospitals with the highest severity cases show higher spending but lower satisfaction.</a:t>
            </a:r>
            <a:endParaRPr>
              <a:solidFill>
                <a:schemeClr val="dk1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b="1" lang="en">
                <a:solidFill>
                  <a:schemeClr val="dk1"/>
                </a:solidFill>
                <a:highlight>
                  <a:srgbClr val="FFD966"/>
                </a:highlight>
              </a:rPr>
              <a:t>Strong Regional Effects</a:t>
            </a:r>
            <a:r>
              <a:rPr b="1" lang="en">
                <a:solidFill>
                  <a:schemeClr val="dk1"/>
                </a:solidFill>
              </a:rPr>
              <a:t>:  </a:t>
            </a:r>
            <a:r>
              <a:rPr lang="en">
                <a:solidFill>
                  <a:schemeClr val="dk1"/>
                </a:solidFill>
              </a:rPr>
              <a:t>Satisfaction varies widely by state, suggesting cultural expectations and service quality shape patient experience more than cost levels.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b="1" lang="en">
                <a:solidFill>
                  <a:schemeClr val="dk1"/>
                </a:solidFill>
                <a:highlight>
                  <a:srgbClr val="FFD966"/>
                </a:highlight>
              </a:rPr>
              <a:t>Value Leaders Are Smaller Hospitals</a:t>
            </a:r>
            <a:r>
              <a:rPr b="1" lang="en">
                <a:solidFill>
                  <a:schemeClr val="dk1"/>
                </a:solidFill>
              </a:rPr>
              <a:t>:  </a:t>
            </a:r>
            <a:r>
              <a:rPr lang="en">
                <a:solidFill>
                  <a:schemeClr val="dk1"/>
                </a:solidFill>
              </a:rPr>
              <a:t>Many regional hospitals achieve better “value” (higher satisfaction + lower cost) compared to large systems.</a:t>
            </a:r>
            <a:endParaRPr/>
          </a:p>
        </p:txBody>
      </p:sp>
      <p:pic>
        <p:nvPicPr>
          <p:cNvPr id="269" name="Google Shape;269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7100" y="4582200"/>
            <a:ext cx="1018651" cy="456275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4"/>
          <p:cNvSpPr txBox="1"/>
          <p:nvPr>
            <p:ph type="title"/>
          </p:nvPr>
        </p:nvSpPr>
        <p:spPr>
          <a:xfrm>
            <a:off x="691225" y="0"/>
            <a:ext cx="4174200" cy="6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"/>
              <a:t>Executive Summary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 sz="2700"/>
          </a:p>
        </p:txBody>
      </p:sp>
      <p:sp>
        <p:nvSpPr>
          <p:cNvPr id="271" name="Google Shape;271;p4"/>
          <p:cNvSpPr/>
          <p:nvPr/>
        </p:nvSpPr>
        <p:spPr>
          <a:xfrm>
            <a:off x="349650" y="639600"/>
            <a:ext cx="8444700" cy="41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2" name="Google Shape;272;p4"/>
          <p:cNvSpPr txBox="1"/>
          <p:nvPr/>
        </p:nvSpPr>
        <p:spPr>
          <a:xfrm>
            <a:off x="847850" y="3696175"/>
            <a:ext cx="66774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The Bottom Line:</a:t>
            </a:r>
            <a:r>
              <a:rPr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Cost is not a reliable predictor of patient experience; operational efficiency and care quality matter more.</a:t>
            </a:r>
            <a:endParaRPr sz="120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4">
            <a:alphaModFix/>
          </a:blip>
          <a:stretch>
            <a:fillRect/>
          </a:stretch>
        </a:blipFill>
      </p:bgPr>
    </p:bg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5"/>
          <p:cNvSpPr txBox="1"/>
          <p:nvPr>
            <p:ph type="title"/>
          </p:nvPr>
        </p:nvSpPr>
        <p:spPr>
          <a:xfrm>
            <a:off x="2667050" y="1065200"/>
            <a:ext cx="4558800" cy="109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400">
                <a:solidFill>
                  <a:schemeClr val="lt1"/>
                </a:solidFill>
              </a:rPr>
              <a:t>Problem Definition </a:t>
            </a:r>
            <a:r>
              <a:rPr lang="en" sz="3400">
                <a:solidFill>
                  <a:schemeClr val="lt1"/>
                </a:solidFill>
              </a:rPr>
              <a:t>&amp; Motivation</a:t>
            </a:r>
            <a:endParaRPr sz="3400">
              <a:solidFill>
                <a:schemeClr val="lt1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t/>
            </a:r>
            <a:endParaRPr/>
          </a:p>
        </p:txBody>
      </p:sp>
      <p:sp>
        <p:nvSpPr>
          <p:cNvPr id="278" name="Google Shape;278;p5"/>
          <p:cNvSpPr txBox="1"/>
          <p:nvPr/>
        </p:nvSpPr>
        <p:spPr>
          <a:xfrm>
            <a:off x="910250" y="782600"/>
            <a:ext cx="17568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b="1" i="0" lang="en" sz="96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02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3ae0ea83de9_0_15"/>
          <p:cNvSpPr txBox="1"/>
          <p:nvPr>
            <p:ph idx="1" type="body"/>
          </p:nvPr>
        </p:nvSpPr>
        <p:spPr>
          <a:xfrm>
            <a:off x="570250" y="833050"/>
            <a:ext cx="7337100" cy="35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36000" spcFirstLastPara="1" rIns="36000" wrap="square" tIns="360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1400">
                <a:solidFill>
                  <a:schemeClr val="dk1"/>
                </a:solidFill>
              </a:rPr>
              <a:t>Problem Definition</a:t>
            </a:r>
            <a:endParaRPr b="1"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Hospital spending continues to rise, but patient satisfaction hasn’t improved much. We want to understand </a:t>
            </a:r>
            <a:r>
              <a:rPr lang="en">
                <a:highlight>
                  <a:srgbClr val="FFD966"/>
                </a:highlight>
              </a:rPr>
              <a:t>whether higher costs actually lead to better patient experience</a:t>
            </a:r>
            <a:r>
              <a:rPr lang="en"/>
              <a:t>, and which hospitals deliver </a:t>
            </a:r>
            <a:r>
              <a:rPr lang="en">
                <a:highlight>
                  <a:srgbClr val="FFD966"/>
                </a:highlight>
              </a:rPr>
              <a:t>stronger value for the money.</a:t>
            </a:r>
            <a:endParaRPr>
              <a:highlight>
                <a:srgbClr val="FFD966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>
                <a:solidFill>
                  <a:schemeClr val="dk1"/>
                </a:solidFill>
              </a:rPr>
              <a:t>Who Cares?</a:t>
            </a:r>
            <a:endParaRPr b="1"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Hospital administrators, insurers, and policymakers need to know if their spending is </a:t>
            </a:r>
            <a:r>
              <a:rPr lang="en">
                <a:highlight>
                  <a:srgbClr val="FFD966"/>
                </a:highlight>
              </a:rPr>
              <a:t>truly improving outcomes.</a:t>
            </a:r>
            <a:r>
              <a:rPr lang="en"/>
              <a:t> This helps them identify efficient hospitals, spot performance gaps, and make better resource decisions.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/>
              <a:t>Motivation</a:t>
            </a:r>
            <a:endParaRPr b="1" sz="14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By analyzing national hospital cost and survey data, we aim to see where spending </a:t>
            </a:r>
            <a:r>
              <a:rPr lang="en">
                <a:highlight>
                  <a:srgbClr val="FFD966"/>
                </a:highlight>
              </a:rPr>
              <a:t>aligns—or doesn’t—with what patients report.</a:t>
            </a:r>
            <a:r>
              <a:rPr lang="en"/>
              <a:t> This gives stakeholders clearer evidence on </a:t>
            </a:r>
            <a:r>
              <a:rPr lang="en">
                <a:highlight>
                  <a:srgbClr val="FFD966"/>
                </a:highlight>
              </a:rPr>
              <a:t>how well healthcare dollars are being used</a:t>
            </a:r>
            <a:r>
              <a:rPr lang="en"/>
              <a:t>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84" name="Google Shape;284;g3ae0ea83de9_0_15"/>
          <p:cNvSpPr txBox="1"/>
          <p:nvPr>
            <p:ph type="title"/>
          </p:nvPr>
        </p:nvSpPr>
        <p:spPr>
          <a:xfrm>
            <a:off x="505907" y="98384"/>
            <a:ext cx="7465800" cy="67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2700"/>
              <a:t>Problem Definition &amp; Motivation</a:t>
            </a:r>
            <a:r>
              <a:rPr lang="en" sz="2700"/>
              <a:t> </a:t>
            </a:r>
            <a:endParaRPr sz="2700"/>
          </a:p>
        </p:txBody>
      </p:sp>
      <p:pic>
        <p:nvPicPr>
          <p:cNvPr id="285" name="Google Shape;285;g3ae0ea83de9_0_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0575" y="4626475"/>
            <a:ext cx="1018651" cy="456275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g3ae0ea83de9_0_15"/>
          <p:cNvSpPr/>
          <p:nvPr/>
        </p:nvSpPr>
        <p:spPr>
          <a:xfrm>
            <a:off x="349650" y="593100"/>
            <a:ext cx="8444700" cy="41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7"/>
          <p:cNvSpPr txBox="1"/>
          <p:nvPr>
            <p:ph type="title"/>
          </p:nvPr>
        </p:nvSpPr>
        <p:spPr>
          <a:xfrm>
            <a:off x="4828525" y="2453788"/>
            <a:ext cx="3393900" cy="128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3600">
                <a:solidFill>
                  <a:schemeClr val="lt1"/>
                </a:solidFill>
              </a:rPr>
              <a:t>Data &amp; Methodology</a:t>
            </a:r>
            <a:endParaRPr sz="3600">
              <a:solidFill>
                <a:schemeClr val="lt1"/>
              </a:solidFill>
            </a:endParaRPr>
          </a:p>
        </p:txBody>
      </p:sp>
      <p:sp>
        <p:nvSpPr>
          <p:cNvPr id="292" name="Google Shape;292;p7"/>
          <p:cNvSpPr txBox="1"/>
          <p:nvPr/>
        </p:nvSpPr>
        <p:spPr>
          <a:xfrm>
            <a:off x="3062425" y="1401513"/>
            <a:ext cx="17661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b="1" i="0" lang="en" sz="96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03</a:t>
            </a:r>
            <a:endParaRPr b="0" i="0" sz="96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g3ae416b64e7_0_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3375" y="4583650"/>
            <a:ext cx="1018651" cy="4562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g3ae416b64e7_0_16"/>
          <p:cNvSpPr txBox="1"/>
          <p:nvPr/>
        </p:nvSpPr>
        <p:spPr>
          <a:xfrm>
            <a:off x="913250" y="2523350"/>
            <a:ext cx="7325700" cy="19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2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Data Preparation</a:t>
            </a:r>
            <a:endParaRPr b="1" i="1" sz="120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To combine cost and satisfaction data, we completed several steps:</a:t>
            </a:r>
            <a:endParaRPr sz="120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ato"/>
              <a:buAutoNum type="arabicPeriod"/>
            </a:pPr>
            <a:r>
              <a:rPr b="1"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Standardized IDs: </a:t>
            </a:r>
            <a:r>
              <a:rPr b="1" lang="en" sz="12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 sz="12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Unified hospital identifier formats so cost and survey data could be matched correctly.</a:t>
            </a:r>
            <a:endParaRPr sz="120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ato"/>
              <a:buAutoNum type="arabicPeriod"/>
            </a:pPr>
            <a:r>
              <a:rPr b="1"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Cleaned Records:</a:t>
            </a:r>
            <a:r>
              <a:rPr b="1" lang="en" sz="12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 sz="12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Removed missing or inconsistent entries to keep the dataset comparable across years.</a:t>
            </a:r>
            <a:endParaRPr sz="120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ato"/>
              <a:buAutoNum type="arabicPeriod"/>
            </a:pPr>
            <a:r>
              <a:rPr b="1"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Filtered Valid Hospitals:</a:t>
            </a:r>
            <a:r>
              <a:rPr b="1" lang="en" sz="12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 sz="12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Only kept hospitals with reliable patient survey counts.</a:t>
            </a:r>
            <a:endParaRPr sz="120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ato"/>
              <a:buAutoNum type="arabicPeriod"/>
            </a:pPr>
            <a:r>
              <a:rPr b="1"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Built a Master Dataset:</a:t>
            </a:r>
            <a:r>
              <a:rPr lang="en" sz="12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  Joined all cleaned CMS files into one unified table that supports all analyses in the project.</a:t>
            </a:r>
            <a:endParaRPr sz="120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9" name="Google Shape;299;g3ae416b64e7_0_16"/>
          <p:cNvSpPr txBox="1"/>
          <p:nvPr/>
        </p:nvSpPr>
        <p:spPr>
          <a:xfrm>
            <a:off x="913250" y="1099049"/>
            <a:ext cx="6954300" cy="13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2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Data Source</a:t>
            </a:r>
            <a:endParaRPr b="1" i="1" sz="120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We used national hospital datasets from: </a:t>
            </a:r>
            <a:endParaRPr sz="120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5"/>
              </a:rPr>
              <a:t>Centers for Medicare &amp; Medicaid Services (CMS) – inpatient cost and HCAHPS patient survey data.</a:t>
            </a:r>
            <a:endParaRPr sz="120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6"/>
              </a:rPr>
              <a:t>Open Data Marketplace – Medicare &amp; Medicaid Hospital Quality dataset.</a:t>
            </a:r>
            <a:endParaRPr sz="120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0" name="Google Shape;300;g3ae416b64e7_0_16"/>
          <p:cNvSpPr txBox="1"/>
          <p:nvPr>
            <p:ph type="title"/>
          </p:nvPr>
        </p:nvSpPr>
        <p:spPr>
          <a:xfrm>
            <a:off x="505907" y="98384"/>
            <a:ext cx="7465800" cy="67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" sz="2700"/>
              <a:t>Data Source &amp; Preparation</a:t>
            </a:r>
            <a:endParaRPr sz="27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 sz="2700"/>
          </a:p>
        </p:txBody>
      </p:sp>
      <p:sp>
        <p:nvSpPr>
          <p:cNvPr id="301" name="Google Shape;301;g3ae416b64e7_0_16"/>
          <p:cNvSpPr/>
          <p:nvPr/>
        </p:nvSpPr>
        <p:spPr>
          <a:xfrm>
            <a:off x="349650" y="593100"/>
            <a:ext cx="8444700" cy="41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4">
            <a:alphaModFix/>
          </a:blip>
          <a:stretch>
            <a:fillRect/>
          </a:stretch>
        </a:blipFill>
      </p:bgPr>
    </p:bg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3adc8a1442f_1_307"/>
          <p:cNvSpPr txBox="1"/>
          <p:nvPr>
            <p:ph type="title"/>
          </p:nvPr>
        </p:nvSpPr>
        <p:spPr>
          <a:xfrm>
            <a:off x="4328075" y="2453803"/>
            <a:ext cx="3910800" cy="15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4500">
                <a:solidFill>
                  <a:schemeClr val="lt1"/>
                </a:solidFill>
              </a:rPr>
              <a:t>Key Analysis &amp; Findings</a:t>
            </a:r>
            <a:endParaRPr sz="3600">
              <a:solidFill>
                <a:schemeClr val="lt1"/>
              </a:solidFill>
            </a:endParaRPr>
          </a:p>
        </p:txBody>
      </p:sp>
      <p:sp>
        <p:nvSpPr>
          <p:cNvPr id="307" name="Google Shape;307;g3adc8a1442f_1_307"/>
          <p:cNvSpPr txBox="1"/>
          <p:nvPr/>
        </p:nvSpPr>
        <p:spPr>
          <a:xfrm>
            <a:off x="2561975" y="1401513"/>
            <a:ext cx="17661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04</a:t>
            </a:r>
            <a:endParaRPr b="1" sz="9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University Hospital by Slidesgo">
  <a:themeElements>
    <a:clrScheme name="Simple Light">
      <a:dk1>
        <a:srgbClr val="000000"/>
      </a:dk1>
      <a:lt1>
        <a:srgbClr val="FFFFFF"/>
      </a:lt1>
      <a:dk2>
        <a:srgbClr val="666666"/>
      </a:dk2>
      <a:lt2>
        <a:srgbClr val="FFFFFF"/>
      </a:lt2>
      <a:accent1>
        <a:srgbClr val="5BBDFF"/>
      </a:accent1>
      <a:accent2>
        <a:srgbClr val="666666"/>
      </a:accent2>
      <a:accent3>
        <a:srgbClr val="404040"/>
      </a:accent3>
      <a:accent4>
        <a:srgbClr val="5BBDFF"/>
      </a:accent4>
      <a:accent5>
        <a:srgbClr val="5BBDFF"/>
      </a:accent5>
      <a:accent6>
        <a:srgbClr val="5BBDFF"/>
      </a:accent6>
      <a:hlink>
        <a:srgbClr val="5BBD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